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7" r:id="rId22"/>
    <p:sldId id="281" r:id="rId23"/>
    <p:sldId id="283" r:id="rId24"/>
    <p:sldId id="299" r:id="rId25"/>
    <p:sldId id="298" r:id="rId26"/>
    <p:sldId id="300" r:id="rId27"/>
    <p:sldId id="301" r:id="rId28"/>
    <p:sldId id="302" r:id="rId29"/>
    <p:sldId id="303" r:id="rId30"/>
    <p:sldId id="304" r:id="rId31"/>
    <p:sldId id="305" r:id="rId32"/>
    <p:sldId id="306" r:id="rId33"/>
    <p:sldId id="307" r:id="rId34"/>
    <p:sldId id="308" r:id="rId35"/>
    <p:sldId id="309" r:id="rId36"/>
    <p:sldId id="310" r:id="rId37"/>
    <p:sldId id="284" r:id="rId38"/>
    <p:sldId id="288" r:id="rId39"/>
    <p:sldId id="311" r:id="rId40"/>
    <p:sldId id="296" r:id="rId41"/>
    <p:sldId id="293" r:id="rId42"/>
    <p:sldId id="294" r:id="rId43"/>
    <p:sldId id="295" r:id="rId4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1B507F-B9A6-4A55-B1B3-25E215338231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26A063-BDDE-4D45-966E-29E2C5D48A7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6A063-BDDE-4D45-966E-29E2C5D48A7A}" type="slidenum">
              <a:rPr lang="ru-RU" smtClean="0"/>
              <a:pPr/>
              <a:t>40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3503882"/>
          </a:xfrm>
        </p:spPr>
        <p:txBody>
          <a:bodyPr>
            <a:normAutofit fontScale="90000"/>
          </a:bodyPr>
          <a:lstStyle/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ПОДГОТОВИЛА: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ПЕДАГОГ ДОПОЛНИТЕЛЬНОГО ОБРАЗОВАНИЯ 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МБОУ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ДОД «ЦТР и ГО»</a:t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МАРИШКИНА Н.В.</a:t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СУВОРОВ, 2015 год                                  </a:t>
            </a:r>
            <a:r>
              <a:rPr lang="ru-RU" sz="2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2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404664"/>
            <a:ext cx="7776864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ДОПОЛНИТЕЛЬНОЙ ОБЩЕОБРАЗОВАТЕЛЬНОЙ (ОБЩЕРАЗВИВАЮЩЕЙ)  ПРОГРАММЫ</a:t>
            </a:r>
          </a:p>
          <a:p>
            <a:pPr algn="ctr"/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МЕТОДИЧЕСКАЯ  РАЗРАБОТКА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Обучающиеся</a:t>
            </a:r>
            <a:br>
              <a:rPr lang="ru-RU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(ст. 33 ФЗ № 273)</a:t>
            </a:r>
            <a:endParaRPr lang="ru-RU" sz="2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ru-RU" sz="28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Обучающиеся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лица, осваивающие образовательные программы начального общего, основного общего или среднего общего образования,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дополнительные общеобразовательные программы (п.п. 2., п. 1. ст. 33 ФЗ № 273) </a:t>
            </a:r>
            <a:endParaRPr lang="ru-RU" sz="2800" b="1" i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Общие требования к реализации            образовательных программ (п.11.ст. 13 ФЗ № 273)</a:t>
            </a:r>
            <a:br>
              <a:rPr lang="ru-RU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57158" y="1600200"/>
            <a:ext cx="8572560" cy="461488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Порядок организации и осуществления образовательной деятельности по соответствующим образовательным программам различных уровней и (или) направленности или по соответствующему виду образования устанавливается федеральным органом исполнительной власти, осуществляющим функции по выработке государственной политики и нормативно-правовому регулированию в сфере образования, если иное не установлено настоящим ФЗ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26130"/>
          </a:xfrm>
        </p:spPr>
        <p:txBody>
          <a:bodyPr>
            <a:noAutofit/>
          </a:bodyPr>
          <a:lstStyle/>
          <a:p>
            <a:r>
              <a:rPr lang="ru-RU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РФ                от 29.08.2013г. №1008                   «Об утверждении порядка организации и осуществления образовательной деятельности по дополнительным общеобразовательным программам»</a:t>
            </a:r>
            <a:br>
              <a:rPr lang="ru-RU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(Далее ПОРЯДОК)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ПОРЯДОК</a:t>
            </a:r>
            <a:r>
              <a:rPr lang="ru-RU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(ст.3.)</a:t>
            </a:r>
            <a:br>
              <a:rPr lang="ru-RU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429288"/>
          </a:xfrm>
        </p:spPr>
        <p:txBody>
          <a:bodyPr>
            <a:normAutofit/>
          </a:bodyPr>
          <a:lstStyle/>
          <a:p>
            <a:pPr algn="just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Образовательная деятельность по дополнительным общеобразовательным программам  должна быть направлена на: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Формирование и развитие творческих способностей учащихся;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Удовлетворение индивидуальных потребностей учащихся в интеллектуальном, художественно-эстетическом, нравственном и интеллектуальном развитии, а также в занятиях физической культурой и спортом;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Формирование культуры здорового и безопасного образа жизни, укрепления здоровья учащихся;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Обеспечение духовно-нравственного, гражданско-патриотического, военно-патриотического, трудового воспитания учащихся;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Выявление, развитие и поддержку талантливых учащихся, а также лиц, проявивших выдающиеся способности;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ПОРЯДОК</a:t>
            </a:r>
            <a:r>
              <a:rPr lang="ru-RU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(ст.3.)</a:t>
            </a:r>
            <a:br>
              <a:rPr lang="ru-RU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Профессиональную ориентацию учащихся;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Создание и обеспечение необходимых условий для личностного развития, укрепление здоровья, профессионального самоопределения и творческого труда учащихся;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Подготовку спортивного резерва и спортсменов высокого класса в соответствии с федеральными стандартами спортивной подготовки, в том числе из числа учащихся с ограниченными возможностями здоровья, детей-инвалидов и инвалидов;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Социализацию и адаптацию учащихся к жизни в обществе;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Формирование общей культуры учащихся;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Удовлетворение иных образовательных потребностей и интересов учащихся, не противоречащих законодательству РФ, осуществляемых за пределами ФГОС  и ФГТ.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ПОРЯДОК</a:t>
            </a:r>
            <a:r>
              <a:rPr lang="ru-RU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(ст.6.)</a:t>
            </a:r>
            <a:br>
              <a:rPr lang="ru-RU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Организации, осуществляющие образовательную деятельность, реализуют дополнительные общеобразовательные программы </a:t>
            </a:r>
            <a:r>
              <a:rPr lang="ru-RU" sz="3600" b="1" i="1" u="sng" dirty="0" smtClean="0">
                <a:latin typeface="Times New Roman" pitchFamily="18" charset="0"/>
                <a:cs typeface="Times New Roman" pitchFamily="18" charset="0"/>
              </a:rPr>
              <a:t>в течение всего календарного года, включая каникулярное время.</a:t>
            </a:r>
            <a:endParaRPr lang="ru-RU" sz="3600" i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ПОРЯДОК</a:t>
            </a:r>
            <a:r>
              <a:rPr lang="ru-RU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(ст.9.)</a:t>
            </a:r>
            <a:br>
              <a:rPr lang="ru-RU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Направленности дополнительных общеобразовательных программ: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Художественно-эстетическая;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Туристско-краеведческая;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Социально-педагогическая;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Физкультурно-спортивная.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ПОРЯДОК  (ст.11.)</a:t>
            </a:r>
            <a:b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Организации, осуществляющие образовательную деятельность,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ежегодно обновляют дополнительные общеобразовательные программы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 учётом развития науки, техники, культуры, экономики, технологий и социальной сферы.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Требования, предъявляемые к содержанию дополнительных общеобразовательных программ.</a:t>
            </a:r>
            <a:endParaRPr lang="ru-RU" sz="2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Дополнительные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общеобразовательные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программы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определяют содержание образования. Содержание образования должно содействовать взаимопониманию и сотрудничеству между людьми, народами независимо от расовой, национальной, этнической, религиозной и социальной принадлежности, учитывать разнообразие мировоззренческих подходов, способствовать реализации права обучающихся на выбор мнений и убеждений, обеспечивать развитие способностей каждого человека, формирование и развитие его личности в соответствии с принятыми в семье и обществе духовно-нравственными и социокультурными ценностями.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(п.1. ст.12. ФЗ №273)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ДОПОЛНИТЕЛЬНОЙ ОБЩЕОБРАЗОВАТЕЛЬНОЙ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(ОБЩЕРАЗВИВАЮЩЕЙ) ПРОГРАММЫ: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Титульный лист.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Информационная карта.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Пояснительная записка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(направленность программы, новизна, актуальность, педагогическая целесообразность, цель и задачи, отличительные особенности, срок реализации, формы и режим занятий, основные формы работы, ожидаемые результаты и способы определения их результативности, контроль и учёт успеваемости, формы подведения итогов реализации программы)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Федеральный закон от 29.12.2012г. № 273-ФЗ                                       «Об образовании в Российской Федерации»</a:t>
            </a:r>
            <a:endParaRPr lang="ru-RU" sz="2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Дополнительное образование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вид образования, который направлен на всестороннее удовлетворение образовательных потребностей человека в интеллектуальном, духовно-нравственном, физическом и (или) профессиональном совершенствовании и не сопровождается повышением уровня образования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(п.14. ст. 2 ФЗ № 273)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ДОПОЛНИТЕЛЬНОЙ ОБЩЕОБРАЗОВАТЕЛЬНОЙ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(ОБЩЕРАЗВИВАЮЩЕЙ) ПРОГРАММЫ:</a:t>
            </a:r>
            <a:endParaRPr lang="ru-RU" sz="2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Календарный учебный график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(п.9 ст.2; п.5 ст.47 Федеральный Закон №273-ФЗ).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Учебный план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(п.9,22 ст.2; п.5 ст.47 Федеральный Закон №273-ФЗ).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Рабочая программа (учебно-тематический план)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(п.9 ст.2; п.5 ст.47 Федеральный Закон        №273-ФЗ).</a:t>
            </a: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Содержание деятельности.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Методические материалы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(п.9 ст.2; п.5 ст.47 Федеральный Закон №273-ФЗ).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ДОПОЛНИТЕЛЬНОЙ ОБЩЕОБРАЗОВАТЕЛЬНОЙ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(ОБЩЕРАЗВИВАЮЩЕЙ) ПРОГРАММЫ: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Воспитательная деятельность.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Система работы  с родителями.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Список литературы.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Приложение: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Оценочные материалы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(п.9 ст.2; п.5 ст.47 Федеральный Закон №273-ФЗ);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Диагностики личностного роста;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Мониторинг образовательного процесса и т.д.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4"/>
            <a:ext cx="8286808" cy="607223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ОФОРМЛЕНИЕ</a:t>
            </a:r>
          </a:p>
          <a:p>
            <a:pPr algn="ctr"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СОДЕРЖАНИЕ РАЗДЕЛОВ</a:t>
            </a:r>
          </a:p>
          <a:p>
            <a:pPr algn="ctr"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ДОПОЛНИТЕЛЬНОЙ</a:t>
            </a:r>
          </a:p>
          <a:p>
            <a:pPr algn="ctr"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ОБЩЕОБРАЗОВАТЕЛЬНОЙ</a:t>
            </a:r>
          </a:p>
          <a:p>
            <a:pPr algn="ctr"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(ОБЩЕРАЗВИВАЮЩЕЙ)</a:t>
            </a:r>
          </a:p>
          <a:p>
            <a:pPr algn="ctr"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ПРОГРАММЫ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ПОЯСНИТЕЛЬНАЯ ЗАПИСКА:</a:t>
            </a:r>
            <a:endParaRPr lang="ru-RU" sz="4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направленность программы;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новизна, актуальность, педагогическая целесообразность,;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цель и задачи;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подходы к определению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объёма, содержания, планируемых результатов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(п.9. ст. 2, п.5  ст. 47      ФЗ №273);</a:t>
            </a:r>
            <a:endParaRPr lang="ru-RU" sz="2000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отличительные особенности;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срок реализации;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формы и режим занятий;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основные формы работы;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ожидаемые результаты и способы определения их результативности;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контроль и учёт успеваемости;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формы подведения итогов реализации программы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Новизна: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Bef>
                <a:spcPct val="0"/>
              </a:spcBef>
              <a:buNone/>
              <a:defRPr/>
            </a:pPr>
            <a:r>
              <a:rPr lang="ru-RU" b="1" dirty="0" smtClean="0">
                <a:latin typeface="Times New Roman" pitchFamily="18" charset="0"/>
              </a:rPr>
              <a:t> </a:t>
            </a:r>
          </a:p>
          <a:p>
            <a:pPr marL="457200" indent="-457200">
              <a:spcBef>
                <a:spcPct val="0"/>
              </a:spcBef>
              <a:buNone/>
              <a:defRPr/>
            </a:pPr>
            <a:r>
              <a:rPr lang="ru-RU" b="1" dirty="0" smtClean="0">
                <a:latin typeface="Times New Roman" pitchFamily="18" charset="0"/>
              </a:rPr>
              <a:t>- новое решение проблем дополнительного образования;</a:t>
            </a:r>
          </a:p>
          <a:p>
            <a:pPr marL="457200" indent="-457200">
              <a:spcBef>
                <a:spcPct val="0"/>
              </a:spcBef>
              <a:buNone/>
              <a:defRPr/>
            </a:pPr>
            <a:r>
              <a:rPr lang="ru-RU" b="1" dirty="0" smtClean="0">
                <a:latin typeface="Times New Roman" pitchFamily="18" charset="0"/>
              </a:rPr>
              <a:t>- новые методики преподавания;</a:t>
            </a:r>
          </a:p>
          <a:p>
            <a:pPr marL="457200" indent="-457200">
              <a:spcBef>
                <a:spcPct val="0"/>
              </a:spcBef>
              <a:buNone/>
              <a:defRPr/>
            </a:pPr>
            <a:r>
              <a:rPr lang="ru-RU" b="1" dirty="0" smtClean="0">
                <a:latin typeface="Times New Roman" pitchFamily="18" charset="0"/>
              </a:rPr>
              <a:t>- новые педагогические  технологии в проведении занятий;</a:t>
            </a:r>
          </a:p>
          <a:p>
            <a:pPr marL="457200" indent="-457200">
              <a:spcBef>
                <a:spcPct val="0"/>
              </a:spcBef>
              <a:buNone/>
              <a:defRPr/>
            </a:pPr>
            <a:r>
              <a:rPr lang="ru-RU" b="1" dirty="0" smtClean="0">
                <a:latin typeface="Times New Roman" pitchFamily="18" charset="0"/>
              </a:rPr>
              <a:t>- новизна в формах подведения итогов реализации программы и т.д.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Актуальность:</a:t>
            </a:r>
            <a:endParaRPr lang="ru-RU" b="1" dirty="0"/>
          </a:p>
        </p:txBody>
      </p:sp>
      <p:sp>
        <p:nvSpPr>
          <p:cNvPr id="4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 eaLnBrk="1" hangingPunct="1">
              <a:spcBef>
                <a:spcPct val="0"/>
              </a:spcBef>
              <a:buFont typeface="Symbol" pitchFamily="18" charset="2"/>
              <a:buNone/>
              <a:defRPr/>
            </a:pPr>
            <a:r>
              <a:rPr lang="ru-RU" altLang="ru-RU" sz="2200" b="1" dirty="0">
                <a:latin typeface="Times New Roman" pitchFamily="18" charset="0"/>
                <a:ea typeface="+mj-ea"/>
                <a:cs typeface="+mj-cs"/>
              </a:rPr>
              <a:t>Актуальность программы – это ответ на вопрос, зачем современным детям в современных условиях нужна конкретная программа.</a:t>
            </a:r>
          </a:p>
          <a:p>
            <a:pPr marL="457200" indent="-457200" eaLnBrk="1" hangingPunct="1">
              <a:spcBef>
                <a:spcPct val="0"/>
              </a:spcBef>
              <a:buFont typeface="Symbol" pitchFamily="18" charset="2"/>
              <a:buNone/>
              <a:defRPr/>
            </a:pPr>
            <a:r>
              <a:rPr lang="ru-RU" altLang="ru-RU" sz="2200" b="1" dirty="0">
                <a:latin typeface="Times New Roman" pitchFamily="18" charset="0"/>
                <a:ea typeface="+mj-ea"/>
                <a:cs typeface="+mj-cs"/>
              </a:rPr>
              <a:t>Актуальность может базироваться:</a:t>
            </a:r>
          </a:p>
          <a:p>
            <a:pPr marL="457200" indent="-457200" eaLnBrk="1" hangingPunct="1">
              <a:spcBef>
                <a:spcPct val="0"/>
              </a:spcBef>
              <a:buFont typeface="Symbol" pitchFamily="18" charset="2"/>
              <a:buNone/>
              <a:defRPr/>
            </a:pPr>
            <a:r>
              <a:rPr lang="ru-RU" altLang="ru-RU" sz="2200" b="1" dirty="0">
                <a:latin typeface="Times New Roman" pitchFamily="18" charset="0"/>
                <a:ea typeface="+mj-ea"/>
                <a:cs typeface="+mj-cs"/>
              </a:rPr>
              <a:t>- на анализе социальных проблем;</a:t>
            </a:r>
          </a:p>
          <a:p>
            <a:pPr marL="457200" indent="-457200" eaLnBrk="1" hangingPunct="1">
              <a:spcBef>
                <a:spcPct val="0"/>
              </a:spcBef>
              <a:buFont typeface="Symbol" pitchFamily="18" charset="2"/>
              <a:buNone/>
              <a:defRPr/>
            </a:pPr>
            <a:r>
              <a:rPr lang="ru-RU" altLang="ru-RU" sz="2200" b="1" dirty="0">
                <a:latin typeface="Times New Roman" pitchFamily="18" charset="0"/>
                <a:ea typeface="+mj-ea"/>
                <a:cs typeface="+mj-cs"/>
              </a:rPr>
              <a:t>- на материалах научных исследований;</a:t>
            </a:r>
          </a:p>
          <a:p>
            <a:pPr marL="457200" indent="-457200" eaLnBrk="1" hangingPunct="1">
              <a:spcBef>
                <a:spcPct val="0"/>
              </a:spcBef>
              <a:buFont typeface="Symbol" pitchFamily="18" charset="2"/>
              <a:buNone/>
              <a:defRPr/>
            </a:pPr>
            <a:r>
              <a:rPr lang="ru-RU" altLang="ru-RU" sz="2200" b="1" dirty="0">
                <a:latin typeface="Times New Roman" pitchFamily="18" charset="0"/>
                <a:ea typeface="+mj-ea"/>
                <a:cs typeface="+mj-cs"/>
              </a:rPr>
              <a:t>- на анализе педагогического опыта;</a:t>
            </a:r>
          </a:p>
          <a:p>
            <a:pPr marL="457200" indent="-457200" eaLnBrk="1" hangingPunct="1">
              <a:spcBef>
                <a:spcPct val="0"/>
              </a:spcBef>
              <a:buFont typeface="Symbol" pitchFamily="18" charset="2"/>
              <a:buNone/>
              <a:defRPr/>
            </a:pPr>
            <a:r>
              <a:rPr lang="ru-RU" altLang="ru-RU" sz="2200" b="1" dirty="0">
                <a:latin typeface="Times New Roman" pitchFamily="18" charset="0"/>
                <a:ea typeface="+mj-ea"/>
                <a:cs typeface="+mj-cs"/>
              </a:rPr>
              <a:t>- на анализе детского или родительского спроса на дополнительные образовательные услуги;</a:t>
            </a:r>
          </a:p>
          <a:p>
            <a:pPr marL="457200" indent="-457200" eaLnBrk="1" hangingPunct="1">
              <a:spcBef>
                <a:spcPct val="0"/>
              </a:spcBef>
              <a:buFont typeface="Symbol" pitchFamily="18" charset="2"/>
              <a:buNone/>
              <a:defRPr/>
            </a:pPr>
            <a:r>
              <a:rPr lang="ru-RU" altLang="ru-RU" sz="2200" b="1" dirty="0">
                <a:latin typeface="Times New Roman" pitchFamily="18" charset="0"/>
                <a:ea typeface="+mj-ea"/>
                <a:cs typeface="+mj-cs"/>
              </a:rPr>
              <a:t>- на современных требованиях модернизации системы образования; </a:t>
            </a:r>
          </a:p>
          <a:p>
            <a:pPr marL="457200" indent="-457200" eaLnBrk="1" hangingPunct="1">
              <a:spcBef>
                <a:spcPct val="0"/>
              </a:spcBef>
              <a:buFont typeface="Symbol" pitchFamily="18" charset="2"/>
              <a:buNone/>
              <a:defRPr/>
            </a:pPr>
            <a:r>
              <a:rPr lang="ru-RU" altLang="ru-RU" sz="2200" b="1" dirty="0">
                <a:latin typeface="Times New Roman" pitchFamily="18" charset="0"/>
                <a:ea typeface="+mj-ea"/>
                <a:cs typeface="+mj-cs"/>
              </a:rPr>
              <a:t>- на потенциале образовательного учреждения;</a:t>
            </a:r>
          </a:p>
          <a:p>
            <a:pPr marL="457200" indent="-457200" eaLnBrk="1" hangingPunct="1">
              <a:spcBef>
                <a:spcPct val="0"/>
              </a:spcBef>
              <a:buFont typeface="Symbol" pitchFamily="18" charset="2"/>
              <a:buNone/>
              <a:defRPr/>
            </a:pPr>
            <a:r>
              <a:rPr lang="ru-RU" altLang="ru-RU" sz="2200" b="1" dirty="0">
                <a:latin typeface="Times New Roman" pitchFamily="18" charset="0"/>
                <a:ea typeface="+mj-ea"/>
                <a:cs typeface="+mj-cs"/>
              </a:rPr>
              <a:t>- на социальном заказе муниципального образования и других факторах.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b="1" dirty="0" smtClean="0">
                <a:solidFill>
                  <a:schemeClr val="tx2"/>
                </a:solidFill>
                <a:latin typeface="Elephant" pitchFamily="18" charset="0"/>
              </a:rPr>
              <a:t>Педагогическая целесообразность: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b="1" dirty="0" smtClean="0">
                <a:latin typeface="Times New Roman" pitchFamily="18" charset="0"/>
              </a:rPr>
              <a:t>	Отвечает на вопрос – какие проблемы позволяет решить обучение по данной образовательной программе: занятость свободного времени детей, профессиональное самоопределение, пробуждение интереса обучающихся к новой деятельности…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>
            <a:noAutofit/>
          </a:bodyPr>
          <a:lstStyle/>
          <a:p>
            <a:r>
              <a:rPr lang="ru-RU" altLang="ru-RU" sz="3600" b="1" dirty="0" smtClean="0">
                <a:solidFill>
                  <a:schemeClr val="tx2"/>
                </a:solidFill>
                <a:latin typeface="Elephant" pitchFamily="18" charset="0"/>
              </a:rPr>
              <a:t>Цель – это то, к чему стремятся, чего хотят достигнуть, осуществить.</a:t>
            </a:r>
            <a:br>
              <a:rPr lang="ru-RU" altLang="ru-RU" sz="3600" b="1" dirty="0" smtClean="0">
                <a:solidFill>
                  <a:schemeClr val="tx2"/>
                </a:solidFill>
                <a:latin typeface="Elephant" pitchFamily="18" charset="0"/>
              </a:rPr>
            </a:br>
            <a:r>
              <a:rPr lang="ru-RU" altLang="ru-RU" sz="3600" b="1" dirty="0" smtClean="0">
                <a:solidFill>
                  <a:schemeClr val="tx2"/>
                </a:solidFill>
                <a:latin typeface="Elephant" pitchFamily="18" charset="0"/>
              </a:rPr>
              <a:t> (С.И. Ожегов</a:t>
            </a:r>
            <a:br>
              <a:rPr lang="ru-RU" altLang="ru-RU" sz="3600" b="1" dirty="0" smtClean="0">
                <a:solidFill>
                  <a:schemeClr val="tx2"/>
                </a:solidFill>
                <a:latin typeface="Elephant" pitchFamily="18" charset="0"/>
              </a:rPr>
            </a:br>
            <a:r>
              <a:rPr lang="ru-RU" altLang="ru-RU" sz="3600" b="1" dirty="0" smtClean="0">
                <a:solidFill>
                  <a:schemeClr val="tx2"/>
                </a:solidFill>
                <a:latin typeface="Elephant" pitchFamily="18" charset="0"/>
              </a:rPr>
              <a:t> Словарь русского языка.)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76873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altLang="ru-RU" b="1" dirty="0" smtClean="0">
                <a:latin typeface="Times New Roman" pitchFamily="18" charset="0"/>
              </a:rPr>
              <a:t>Это – положительный ожидаемый результат.  </a:t>
            </a:r>
          </a:p>
          <a:p>
            <a:pPr>
              <a:buNone/>
            </a:pPr>
            <a:r>
              <a:rPr lang="ru-RU" altLang="ru-RU" b="1" dirty="0" smtClean="0">
                <a:latin typeface="Times New Roman" pitchFamily="18" charset="0"/>
              </a:rPr>
              <a:t>Это – идеально представленный, желаемый педагогический результат, имеющий границы и критерии, отражающий уровень образованности выпускников, который обеспечивает образовательная программа.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b="1" dirty="0">
                <a:solidFill>
                  <a:schemeClr val="tx2"/>
                </a:solidFill>
                <a:latin typeface="Elephant" pitchFamily="18" charset="0"/>
                <a:ea typeface="+mn-ea"/>
                <a:cs typeface="+mn-cs"/>
              </a:rPr>
              <a:t>Цели могут быть направлены:</a:t>
            </a:r>
            <a:br>
              <a:rPr lang="ru-RU" sz="2800" b="1" dirty="0">
                <a:solidFill>
                  <a:schemeClr val="tx2"/>
                </a:solidFill>
                <a:latin typeface="Elephant" pitchFamily="18" charset="0"/>
                <a:ea typeface="+mn-ea"/>
                <a:cs typeface="+mn-cs"/>
              </a:rPr>
            </a:br>
            <a:endParaRPr lang="ru-RU" sz="2800" b="1" dirty="0">
              <a:solidFill>
                <a:schemeClr val="tx2"/>
              </a:solidFill>
              <a:latin typeface="Elephant" pitchFamily="18" charset="0"/>
              <a:ea typeface="+mn-ea"/>
              <a:cs typeface="+mn-cs"/>
            </a:endParaRPr>
          </a:p>
        </p:txBody>
      </p:sp>
      <p:sp>
        <p:nvSpPr>
          <p:cNvPr id="6" name="Объект 1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286412"/>
          </a:xfrm>
        </p:spPr>
        <p:txBody>
          <a:bodyPr>
            <a:normAutofit lnSpcReduction="10000"/>
          </a:bodyPr>
          <a:lstStyle/>
          <a:p>
            <a:pPr marL="0" indent="0">
              <a:buFont typeface="Symbol" pitchFamily="18" charset="2"/>
              <a:buNone/>
              <a:defRPr/>
            </a:pPr>
            <a:r>
              <a:rPr lang="ru-RU" dirty="0" smtClean="0"/>
              <a:t>- </a:t>
            </a:r>
            <a:r>
              <a:rPr lang="ru-RU" sz="2200" b="1" dirty="0">
                <a:latin typeface="Times New Roman" pitchFamily="18" charset="0"/>
                <a:ea typeface="+mj-ea"/>
                <a:cs typeface="+mj-cs"/>
              </a:rPr>
              <a:t>на развитие ребёнка в целом;</a:t>
            </a:r>
          </a:p>
          <a:p>
            <a:pPr marL="0" indent="0">
              <a:buFont typeface="Symbol" pitchFamily="18" charset="2"/>
              <a:buNone/>
              <a:defRPr/>
            </a:pPr>
            <a:r>
              <a:rPr lang="ru-RU" sz="2200" b="1" dirty="0">
                <a:latin typeface="Times New Roman" pitchFamily="18" charset="0"/>
                <a:ea typeface="+mj-ea"/>
                <a:cs typeface="+mj-cs"/>
              </a:rPr>
              <a:t>- на развитие определенных способностей ребёнка;</a:t>
            </a:r>
          </a:p>
          <a:p>
            <a:pPr marL="0" indent="0">
              <a:buFont typeface="Symbol" pitchFamily="18" charset="2"/>
              <a:buNone/>
              <a:defRPr/>
            </a:pPr>
            <a:r>
              <a:rPr lang="ru-RU" sz="2200" b="1" dirty="0">
                <a:latin typeface="Times New Roman" pitchFamily="18" charset="0"/>
                <a:ea typeface="+mj-ea"/>
                <a:cs typeface="+mj-cs"/>
              </a:rPr>
              <a:t>- на обеспечение каждому ребёнку требуемого уровня образования;</a:t>
            </a:r>
          </a:p>
          <a:p>
            <a:pPr marL="0" indent="0">
              <a:buFont typeface="Symbol" pitchFamily="18" charset="2"/>
              <a:buNone/>
              <a:defRPr/>
            </a:pPr>
            <a:r>
              <a:rPr lang="ru-RU" sz="2200" b="1" dirty="0">
                <a:latin typeface="Times New Roman" pitchFamily="18" charset="0"/>
                <a:ea typeface="+mj-ea"/>
                <a:cs typeface="+mj-cs"/>
              </a:rPr>
              <a:t>- на формирование у каждого ребёнка умений и потребности самостоятельно пополнять свои знания, умения, навыки;</a:t>
            </a:r>
          </a:p>
          <a:p>
            <a:pPr marL="0" indent="0">
              <a:buFont typeface="Symbol" pitchFamily="18" charset="2"/>
              <a:buNone/>
              <a:defRPr/>
            </a:pPr>
            <a:r>
              <a:rPr lang="ru-RU" sz="2200" b="1" dirty="0">
                <a:latin typeface="Times New Roman" pitchFamily="18" charset="0"/>
                <a:ea typeface="+mj-ea"/>
                <a:cs typeface="+mj-cs"/>
              </a:rPr>
              <a:t>- на воспитание обучающихся в соответствии с высокими моральными ценностями;</a:t>
            </a:r>
          </a:p>
          <a:p>
            <a:pPr marL="0" indent="0">
              <a:buFont typeface="Symbol" pitchFamily="18" charset="2"/>
              <a:buNone/>
              <a:defRPr/>
            </a:pPr>
            <a:r>
              <a:rPr lang="ru-RU" sz="2200" b="1" dirty="0">
                <a:latin typeface="Times New Roman" pitchFamily="18" charset="0"/>
                <a:ea typeface="+mj-ea"/>
                <a:cs typeface="+mj-cs"/>
              </a:rPr>
              <a:t>- на формирование общечеловеческих нравственных ценностных ориентаций, самосознания, общественно ценных личностных качеств; обеспечение гармоничного эстетического и физического развития; выработку навыков здорового образа жизни.  </a:t>
            </a:r>
          </a:p>
          <a:p>
            <a:pPr marL="0" indent="0">
              <a:buFont typeface="Symbol" pitchFamily="18" charset="2"/>
              <a:buNone/>
              <a:defRPr/>
            </a:pPr>
            <a:r>
              <a:rPr lang="ru-RU" dirty="0" smtClean="0"/>
              <a:t>   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z="2800" b="1" dirty="0">
                <a:solidFill>
                  <a:schemeClr val="tx2"/>
                </a:solidFill>
                <a:latin typeface="Elephant" pitchFamily="18" charset="0"/>
                <a:ea typeface="+mn-ea"/>
                <a:cs typeface="+mn-cs"/>
              </a:rPr>
              <a:t>Задачи – это шаги к достижению цели:</a:t>
            </a:r>
          </a:p>
        </p:txBody>
      </p:sp>
      <p:sp>
        <p:nvSpPr>
          <p:cNvPr id="5" name="Объект 1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54551"/>
          </a:xfrm>
        </p:spPr>
        <p:txBody>
          <a:bodyPr/>
          <a:lstStyle/>
          <a:p>
            <a:pPr marL="0" indent="0">
              <a:buFont typeface="Symbol" pitchFamily="18" charset="2"/>
              <a:buNone/>
              <a:defRPr/>
            </a:pPr>
            <a:r>
              <a:rPr lang="ru-RU" altLang="ru-RU" sz="2200" b="1" dirty="0" smtClean="0">
                <a:latin typeface="Times New Roman" pitchFamily="18" charset="0"/>
                <a:ea typeface="+mj-ea"/>
                <a:cs typeface="+mj-cs"/>
              </a:rPr>
              <a:t>- </a:t>
            </a:r>
            <a:r>
              <a:rPr lang="ru-RU" altLang="ru-RU" sz="2200" b="1" i="1" dirty="0">
                <a:latin typeface="Times New Roman" pitchFamily="18" charset="0"/>
                <a:ea typeface="+mj-ea"/>
                <a:cs typeface="+mj-cs"/>
              </a:rPr>
              <a:t>Образовательные</a:t>
            </a:r>
            <a:r>
              <a:rPr lang="ru-RU" altLang="ru-RU" sz="2200" b="1" dirty="0">
                <a:latin typeface="Times New Roman" pitchFamily="18" charset="0"/>
                <a:ea typeface="+mj-ea"/>
                <a:cs typeface="+mj-cs"/>
              </a:rPr>
              <a:t> (что ребёнок узнает, в чём разберётся, какие представления получит, чем овладеет, чему научится)</a:t>
            </a:r>
          </a:p>
          <a:p>
            <a:pPr marL="0" indent="0">
              <a:buNone/>
              <a:defRPr/>
            </a:pPr>
            <a:r>
              <a:rPr lang="ru-RU" altLang="ru-RU" sz="2200" b="1" dirty="0" smtClean="0">
                <a:latin typeface="Times New Roman" pitchFamily="18" charset="0"/>
                <a:ea typeface="+mj-ea"/>
                <a:cs typeface="+mj-cs"/>
              </a:rPr>
              <a:t>- </a:t>
            </a:r>
            <a:r>
              <a:rPr lang="ru-RU" altLang="ru-RU" sz="2200" b="1" i="1" dirty="0" smtClean="0">
                <a:latin typeface="Times New Roman" pitchFamily="18" charset="0"/>
                <a:ea typeface="+mj-ea"/>
                <a:cs typeface="+mj-cs"/>
              </a:rPr>
              <a:t>Развивающие</a:t>
            </a:r>
            <a:r>
              <a:rPr lang="ru-RU" altLang="ru-RU" sz="2200" b="1" dirty="0" smtClean="0"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ru-RU" altLang="ru-RU" sz="2200" b="1" dirty="0">
                <a:latin typeface="Times New Roman" pitchFamily="18" charset="0"/>
                <a:ea typeface="+mj-ea"/>
                <a:cs typeface="+mj-cs"/>
              </a:rPr>
              <a:t>(какие способности, творческие возможности будут реализованы, получат развитие, развитие психических процессов: внимания, память, мышление, воображение, речь. </a:t>
            </a:r>
            <a:endParaRPr lang="ru-RU" altLang="ru-RU" sz="2200" b="1" dirty="0" smtClean="0">
              <a:latin typeface="Times New Roman" pitchFamily="18" charset="0"/>
              <a:ea typeface="+mj-ea"/>
              <a:cs typeface="+mj-cs"/>
            </a:endParaRPr>
          </a:p>
          <a:p>
            <a:pPr marL="0" indent="0">
              <a:buNone/>
              <a:defRPr/>
            </a:pPr>
            <a:r>
              <a:rPr lang="ru-RU" altLang="ru-RU" sz="2200" b="1" dirty="0" smtClean="0">
                <a:latin typeface="Times New Roman" pitchFamily="18" charset="0"/>
                <a:ea typeface="+mj-ea"/>
                <a:cs typeface="+mj-cs"/>
              </a:rPr>
              <a:t>Развитие </a:t>
            </a:r>
            <a:r>
              <a:rPr lang="ru-RU" altLang="ru-RU" sz="2200" b="1" dirty="0">
                <a:latin typeface="Times New Roman" pitchFamily="18" charset="0"/>
                <a:ea typeface="+mj-ea"/>
                <a:cs typeface="+mj-cs"/>
              </a:rPr>
              <a:t>ключевых компетентностей: умение думать, умение исследовать, умение общаться, умение взаимодействовать, умение доводить дело до конца</a:t>
            </a:r>
            <a:r>
              <a:rPr lang="ru-RU" altLang="ru-RU" sz="2200" b="1" dirty="0" smtClean="0">
                <a:latin typeface="Times New Roman" pitchFamily="18" charset="0"/>
                <a:ea typeface="+mj-ea"/>
                <a:cs typeface="+mj-cs"/>
              </a:rPr>
              <a:t>...).</a:t>
            </a:r>
          </a:p>
          <a:p>
            <a:pPr marL="0" indent="0">
              <a:buNone/>
              <a:defRPr/>
            </a:pPr>
            <a:r>
              <a:rPr lang="ru-RU" altLang="ru-RU" sz="2200" b="1" dirty="0" smtClean="0">
                <a:latin typeface="Times New Roman" pitchFamily="18" charset="0"/>
              </a:rPr>
              <a:t>- </a:t>
            </a:r>
            <a:r>
              <a:rPr lang="ru-RU" altLang="ru-RU" sz="2200" b="1" i="1" dirty="0" smtClean="0">
                <a:latin typeface="Times New Roman" pitchFamily="18" charset="0"/>
              </a:rPr>
              <a:t>Воспитательные</a:t>
            </a:r>
            <a:r>
              <a:rPr lang="ru-RU" altLang="ru-RU" sz="2200" b="1" dirty="0" smtClean="0">
                <a:latin typeface="Times New Roman" pitchFamily="18" charset="0"/>
              </a:rPr>
              <a:t> – какие ценностные ориентации, отношения, личностные качества будут сформированы (уважение к истории и культуре, коммуникативные навыки, умения, способность работать в коллективе).</a:t>
            </a:r>
          </a:p>
          <a:p>
            <a:pPr marL="0" indent="0">
              <a:buNone/>
              <a:defRPr/>
            </a:pPr>
            <a:endParaRPr lang="ru-RU" altLang="ru-RU" sz="2200" b="1" dirty="0">
              <a:latin typeface="Times New Roman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Статья 28. Компетенции, права, обязанности и ответственность образовательной организации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п.6.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разработка и утверждение образовательных программ образовательной организации;</a:t>
            </a:r>
          </a:p>
          <a:p>
            <a:pPr algn="just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п.10.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осуществление текущего контроля                   успеваемости и промежуточной аттестации обучающихся, установление их форм, периодичности и порядка проведения;</a:t>
            </a:r>
          </a:p>
          <a:p>
            <a:pPr algn="just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п.11.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индивидуальный учёт результатов освоения обучающимися образовательных программ, а также хранение в архивах информации об этих результатах на бумажных и (или) электронных носителях.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altLang="ru-RU" sz="3600" b="1" dirty="0" smtClean="0">
                <a:solidFill>
                  <a:schemeClr val="tx2"/>
                </a:solidFill>
                <a:latin typeface="Elephant" pitchFamily="18" charset="0"/>
              </a:rPr>
              <a:t>Отличительные особенности данной образовательной программы от уже существующих:</a:t>
            </a:r>
            <a:endParaRPr lang="ru-RU" sz="3600" dirty="0"/>
          </a:p>
        </p:txBody>
      </p:sp>
      <p:sp>
        <p:nvSpPr>
          <p:cNvPr id="4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 typeface="Symbol" pitchFamily="18" charset="2"/>
              <a:buNone/>
              <a:defRPr/>
            </a:pPr>
            <a:endParaRPr lang="ru-RU" altLang="ru-RU" sz="2200" b="1" dirty="0" smtClean="0">
              <a:latin typeface="Times New Roman" pitchFamily="18" charset="0"/>
              <a:ea typeface="+mj-ea"/>
              <a:cs typeface="+mj-cs"/>
            </a:endParaRPr>
          </a:p>
          <a:p>
            <a:pPr marL="0" indent="0">
              <a:buFont typeface="Symbol" pitchFamily="18" charset="2"/>
              <a:buNone/>
              <a:defRPr/>
            </a:pPr>
            <a:r>
              <a:rPr lang="ru-RU" altLang="ru-RU" b="1" dirty="0" smtClean="0">
                <a:latin typeface="Times New Roman" pitchFamily="18" charset="0"/>
                <a:ea typeface="+mj-ea"/>
                <a:cs typeface="+mj-cs"/>
              </a:rPr>
              <a:t>- требуется </a:t>
            </a:r>
            <a:r>
              <a:rPr lang="ru-RU" altLang="ru-RU" b="1" dirty="0">
                <a:latin typeface="Times New Roman" pitchFamily="18" charset="0"/>
                <a:ea typeface="+mj-ea"/>
                <a:cs typeface="+mj-cs"/>
              </a:rPr>
              <a:t>изучение типовой программы или </a:t>
            </a:r>
            <a:r>
              <a:rPr lang="ru-RU" altLang="ru-RU" b="1" dirty="0" smtClean="0">
                <a:latin typeface="Times New Roman" pitchFamily="18" charset="0"/>
                <a:ea typeface="+mj-ea"/>
                <a:cs typeface="+mj-cs"/>
              </a:rPr>
              <a:t>аналогичной;</a:t>
            </a:r>
            <a:endParaRPr lang="ru-RU" altLang="ru-RU" b="1" dirty="0">
              <a:latin typeface="Times New Roman" pitchFamily="18" charset="0"/>
              <a:ea typeface="+mj-ea"/>
              <a:cs typeface="+mj-cs"/>
            </a:endParaRPr>
          </a:p>
          <a:p>
            <a:pPr marL="0" indent="0">
              <a:buFont typeface="Symbol" pitchFamily="18" charset="2"/>
              <a:buNone/>
              <a:defRPr/>
            </a:pPr>
            <a:r>
              <a:rPr lang="ru-RU" altLang="ru-RU" b="1" dirty="0">
                <a:latin typeface="Times New Roman" pitchFamily="18" charset="0"/>
                <a:ea typeface="+mj-ea"/>
                <a:cs typeface="+mj-cs"/>
              </a:rPr>
              <a:t>- </a:t>
            </a:r>
            <a:r>
              <a:rPr lang="ru-RU" altLang="ru-RU" b="1" dirty="0" smtClean="0">
                <a:latin typeface="Times New Roman" pitchFamily="18" charset="0"/>
                <a:ea typeface="+mj-ea"/>
                <a:cs typeface="+mj-cs"/>
              </a:rPr>
              <a:t>дать </a:t>
            </a:r>
            <a:r>
              <a:rPr lang="ru-RU" altLang="ru-RU" b="1" dirty="0">
                <a:latin typeface="Times New Roman" pitchFamily="18" charset="0"/>
                <a:ea typeface="+mj-ea"/>
                <a:cs typeface="+mj-cs"/>
              </a:rPr>
              <a:t>ответ на вопрос, что не устраивает в уже имеющихся подобных образовательных программах;</a:t>
            </a:r>
          </a:p>
          <a:p>
            <a:pPr marL="0" indent="0">
              <a:buFont typeface="Symbol" pitchFamily="18" charset="2"/>
              <a:buNone/>
              <a:defRPr/>
            </a:pPr>
            <a:r>
              <a:rPr lang="ru-RU" altLang="ru-RU" b="1" dirty="0">
                <a:latin typeface="Times New Roman" pitchFamily="18" charset="0"/>
                <a:ea typeface="+mj-ea"/>
                <a:cs typeface="+mj-cs"/>
              </a:rPr>
              <a:t>- </a:t>
            </a:r>
            <a:r>
              <a:rPr lang="ru-RU" altLang="ru-RU" b="1" dirty="0" smtClean="0">
                <a:latin typeface="Times New Roman" pitchFamily="18" charset="0"/>
                <a:ea typeface="+mj-ea"/>
                <a:cs typeface="+mj-cs"/>
              </a:rPr>
              <a:t>знания </a:t>
            </a:r>
            <a:r>
              <a:rPr lang="ru-RU" altLang="ru-RU" b="1" dirty="0">
                <a:latin typeface="Times New Roman" pitchFamily="18" charset="0"/>
                <a:ea typeface="+mj-ea"/>
                <a:cs typeface="+mj-cs"/>
              </a:rPr>
              <a:t>психологических и возрастных особенностей современных детей.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altLang="ru-RU" sz="3600" b="1" dirty="0" smtClean="0">
                <a:solidFill>
                  <a:schemeClr val="tx2"/>
                </a:solidFill>
                <a:latin typeface="Elephant" pitchFamily="18" charset="0"/>
              </a:rPr>
              <a:t>Возраст детей, участвующих в реализации данной дополнительной образовательной программы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Font typeface="Symbol" pitchFamily="18" charset="2"/>
              <a:buNone/>
              <a:defRPr/>
            </a:pPr>
            <a:endParaRPr lang="ru-RU" altLang="ru-RU" b="1" dirty="0" smtClean="0">
              <a:latin typeface="Times New Roman" pitchFamily="18" charset="0"/>
            </a:endParaRPr>
          </a:p>
          <a:p>
            <a:pPr marL="0" indent="0">
              <a:buFont typeface="Symbol" pitchFamily="18" charset="2"/>
              <a:buNone/>
              <a:defRPr/>
            </a:pPr>
            <a:r>
              <a:rPr lang="ru-RU" altLang="ru-RU" b="1" dirty="0" smtClean="0">
                <a:latin typeface="Times New Roman" pitchFamily="18" charset="0"/>
              </a:rPr>
              <a:t>- для какой категории детей предназначена программа, степень предварительной подготовки и уровень базового образования;</a:t>
            </a:r>
          </a:p>
          <a:p>
            <a:pPr marL="0" indent="0">
              <a:buFont typeface="Symbol" pitchFamily="18" charset="2"/>
              <a:buNone/>
              <a:defRPr/>
            </a:pPr>
            <a:r>
              <a:rPr lang="ru-RU" altLang="ru-RU" b="1" dirty="0" smtClean="0">
                <a:latin typeface="Times New Roman" pitchFamily="18" charset="0"/>
              </a:rPr>
              <a:t>- какому возрасту детей адресована программа;</a:t>
            </a:r>
          </a:p>
          <a:p>
            <a:pPr marL="0" indent="0">
              <a:buFont typeface="Symbol" pitchFamily="18" charset="2"/>
              <a:buNone/>
              <a:defRPr/>
            </a:pPr>
            <a:r>
              <a:rPr lang="ru-RU" altLang="ru-RU" b="1" dirty="0" smtClean="0">
                <a:latin typeface="Times New Roman" pitchFamily="18" charset="0"/>
              </a:rPr>
              <a:t>- наполняемость групп;</a:t>
            </a:r>
          </a:p>
          <a:p>
            <a:pPr marL="0" indent="0">
              <a:buFont typeface="Symbol" pitchFamily="18" charset="2"/>
              <a:buNone/>
              <a:defRPr/>
            </a:pPr>
            <a:r>
              <a:rPr lang="ru-RU" altLang="ru-RU" b="1" dirty="0" smtClean="0">
                <a:latin typeface="Times New Roman" pitchFamily="18" charset="0"/>
              </a:rPr>
              <a:t>- предполагаемый состав групп (одного или разных возрастов).</a:t>
            </a:r>
          </a:p>
          <a:p>
            <a:pPr marL="0" indent="0">
              <a:buFont typeface="Symbol" pitchFamily="18" charset="2"/>
              <a:buNone/>
              <a:defRPr/>
            </a:pPr>
            <a:r>
              <a:rPr lang="ru-RU" altLang="ru-RU" dirty="0" smtClean="0"/>
              <a:t>  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b="1" dirty="0" smtClean="0">
                <a:solidFill>
                  <a:schemeClr val="tx2"/>
                </a:solidFill>
                <a:latin typeface="Times New Roman" pitchFamily="18" charset="0"/>
              </a:rPr>
              <a:t>Сроки реализации дополнительной образовательной программы: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/>
          <a:lstStyle/>
          <a:p>
            <a:pPr marL="0" indent="0">
              <a:buFont typeface="Symbol" pitchFamily="18" charset="2"/>
              <a:buNone/>
              <a:defRPr/>
            </a:pPr>
            <a:r>
              <a:rPr lang="ru-RU" altLang="ru-RU" b="1" dirty="0" smtClean="0">
                <a:latin typeface="Times New Roman" pitchFamily="18" charset="0"/>
              </a:rPr>
              <a:t>- временные границы, на сколько лет рассчитана программа, её продолжительность;</a:t>
            </a:r>
          </a:p>
          <a:p>
            <a:pPr marL="0" indent="0">
              <a:buFont typeface="Symbol" pitchFamily="18" charset="2"/>
              <a:buNone/>
              <a:defRPr/>
            </a:pPr>
            <a:r>
              <a:rPr lang="ru-RU" altLang="ru-RU" b="1" dirty="0" smtClean="0">
                <a:latin typeface="Times New Roman" pitchFamily="18" charset="0"/>
              </a:rPr>
              <a:t>- этапы и уровни образовательного процесса, срок обучения на каждом этапе;</a:t>
            </a:r>
          </a:p>
          <a:p>
            <a:pPr marL="0" indent="0">
              <a:buFont typeface="Symbol" pitchFamily="18" charset="2"/>
              <a:buNone/>
              <a:defRPr/>
            </a:pPr>
            <a:r>
              <a:rPr lang="ru-RU" altLang="ru-RU" b="1" dirty="0" smtClean="0">
                <a:latin typeface="Times New Roman" pitchFamily="18" charset="0"/>
              </a:rPr>
              <a:t>- количество часов на каждый год.</a:t>
            </a: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dirty="0" smtClean="0">
                <a:solidFill>
                  <a:schemeClr val="tx2"/>
                </a:solidFill>
                <a:latin typeface="Times New Roman" pitchFamily="18" charset="0"/>
              </a:rPr>
              <a:t>Формы и режим занятий:</a:t>
            </a:r>
            <a:endParaRPr lang="ru-RU" dirty="0"/>
          </a:p>
        </p:txBody>
      </p:sp>
      <p:sp>
        <p:nvSpPr>
          <p:cNvPr id="4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Font typeface="Symbol" pitchFamily="18" charset="2"/>
              <a:buNone/>
            </a:pPr>
            <a:r>
              <a:rPr lang="ru-RU" altLang="ru-RU" dirty="0" smtClean="0"/>
              <a:t>	</a:t>
            </a:r>
            <a:r>
              <a:rPr lang="ru-RU" altLang="ru-RU" b="1" dirty="0" smtClean="0">
                <a:latin typeface="Times New Roman" pitchFamily="18" charset="0"/>
              </a:rPr>
              <a:t>Указывается количество занятий в неделю и их продолжительность, количество учебных часов в год. </a:t>
            </a:r>
          </a:p>
          <a:p>
            <a:pPr marL="0" indent="0">
              <a:buFont typeface="Symbol" pitchFamily="18" charset="2"/>
              <a:buNone/>
            </a:pPr>
            <a:r>
              <a:rPr lang="ru-RU" altLang="ru-RU" b="1" dirty="0" smtClean="0">
                <a:latin typeface="Times New Roman" pitchFamily="18" charset="0"/>
              </a:rPr>
              <a:t>	Наполняемость учебной группы по годам обучения: по </a:t>
            </a:r>
            <a:r>
              <a:rPr lang="ru-RU" altLang="ru-RU" b="1" dirty="0" err="1" smtClean="0">
                <a:latin typeface="Times New Roman" pitchFamily="18" charset="0"/>
              </a:rPr>
              <a:t>СанПиНу</a:t>
            </a:r>
            <a:r>
              <a:rPr lang="ru-RU" altLang="ru-RU" b="1" dirty="0" smtClean="0">
                <a:latin typeface="Times New Roman" pitchFamily="18" charset="0"/>
              </a:rPr>
              <a:t>.</a:t>
            </a:r>
          </a:p>
          <a:p>
            <a:pPr marL="0" indent="0">
              <a:buFont typeface="Symbol" pitchFamily="18" charset="2"/>
              <a:buNone/>
            </a:pPr>
            <a:r>
              <a:rPr lang="ru-RU" altLang="ru-RU" b="1" dirty="0" smtClean="0">
                <a:latin typeface="Times New Roman" pitchFamily="18" charset="0"/>
              </a:rPr>
              <a:t>	Формы организации обучающихся на занятии: групповая, фронтальная (работа по подгруппам) и индивидуальная. Возможные формы проведения занятий: семинар, круглый стол, мастер-класс, соревнование, экскурсия, сказка, поход, эстафета, беседа, гостиная, конкурс…     </a:t>
            </a:r>
          </a:p>
          <a:p>
            <a:pPr marL="0" indent="0">
              <a:buFont typeface="Symbol" pitchFamily="18" charset="2"/>
              <a:buNone/>
            </a:pPr>
            <a:endParaRPr lang="ru-RU" altLang="ru-RU" b="1" dirty="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b="1" dirty="0" smtClean="0">
                <a:solidFill>
                  <a:schemeClr val="tx2"/>
                </a:solidFill>
                <a:latin typeface="Times New Roman" pitchFamily="18" charset="0"/>
              </a:rPr>
              <a:t>Ожидаемые результаты и способы определения их результативности: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ct val="0"/>
              </a:spcBef>
              <a:buFont typeface="Symbol" pitchFamily="18" charset="2"/>
              <a:buNone/>
            </a:pPr>
            <a:r>
              <a:rPr lang="ru-RU" altLang="ru-RU" b="1" dirty="0" smtClean="0">
                <a:latin typeface="Times New Roman" pitchFamily="18" charset="0"/>
              </a:rPr>
              <a:t>Ожидаемый (прогнозируемый) результат – это конкретная характеристика знаний, умений и навыков, которыми овладеет учащийся. Должен соотноситься с целью и задачами обучения, развития, воспитания.</a:t>
            </a:r>
          </a:p>
          <a:p>
            <a:pPr marL="0" indent="0">
              <a:spcBef>
                <a:spcPct val="0"/>
              </a:spcBef>
              <a:buFont typeface="Symbol" pitchFamily="18" charset="2"/>
              <a:buNone/>
            </a:pPr>
            <a:r>
              <a:rPr lang="ru-RU" altLang="ru-RU" b="1" dirty="0" smtClean="0">
                <a:latin typeface="Times New Roman" pitchFamily="18" charset="0"/>
              </a:rPr>
              <a:t>	Если в задачах прописано «научить выразительному чтению», то в результатах должно быть «учащийся научится выразительно читать».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altLang="ru-RU" sz="3200" b="1" dirty="0" smtClean="0">
                <a:solidFill>
                  <a:schemeClr val="tx2"/>
                </a:solidFill>
                <a:latin typeface="Times New Roman" pitchFamily="18" charset="0"/>
              </a:rPr>
              <a:t>Способы определения результативности: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3602"/>
          </a:xfrm>
        </p:spPr>
        <p:txBody>
          <a:bodyPr>
            <a:normAutofit fontScale="70000" lnSpcReduction="20000"/>
          </a:bodyPr>
          <a:lstStyle/>
          <a:p>
            <a:pPr>
              <a:buFont typeface="Symbol" pitchFamily="18" charset="2"/>
              <a:buNone/>
            </a:pPr>
            <a:r>
              <a:rPr lang="ru-RU" altLang="ru-RU" b="1" dirty="0" smtClean="0">
                <a:latin typeface="Times New Roman" pitchFamily="18" charset="0"/>
              </a:rPr>
              <a:t>В данном подразделе следует указать методы отслеживания (диагностики) успешности овладения учащимися содержания программы.</a:t>
            </a:r>
          </a:p>
          <a:p>
            <a:pPr>
              <a:buFont typeface="Symbol" pitchFamily="18" charset="2"/>
              <a:buNone/>
            </a:pPr>
            <a:r>
              <a:rPr lang="ru-RU" altLang="ru-RU" b="1" dirty="0" smtClean="0">
                <a:latin typeface="Times New Roman" pitchFamily="18" charset="0"/>
              </a:rPr>
              <a:t>		Возможно использование следующих методов отслеживания результативности:</a:t>
            </a:r>
          </a:p>
          <a:p>
            <a:pPr>
              <a:buFontTx/>
              <a:buChar char="-"/>
            </a:pPr>
            <a:r>
              <a:rPr lang="ru-RU" altLang="ru-RU" b="1" i="1" u="sng" dirty="0" smtClean="0">
                <a:latin typeface="Times New Roman" pitchFamily="18" charset="0"/>
              </a:rPr>
              <a:t>Педагогическое наблюдение</a:t>
            </a:r>
            <a:r>
              <a:rPr lang="ru-RU" altLang="ru-RU" b="1" dirty="0" smtClean="0">
                <a:latin typeface="Times New Roman" pitchFamily="18" charset="0"/>
              </a:rPr>
              <a:t>;</a:t>
            </a:r>
          </a:p>
          <a:p>
            <a:pPr>
              <a:buFontTx/>
              <a:buChar char="-"/>
            </a:pPr>
            <a:r>
              <a:rPr lang="ru-RU" altLang="ru-RU" b="1" i="1" u="sng" dirty="0" smtClean="0">
                <a:latin typeface="Times New Roman" pitchFamily="18" charset="0"/>
              </a:rPr>
              <a:t>Педагогический анализ</a:t>
            </a:r>
            <a:r>
              <a:rPr lang="ru-RU" altLang="ru-RU" b="1" u="sng" dirty="0" smtClean="0">
                <a:latin typeface="Times New Roman" pitchFamily="18" charset="0"/>
              </a:rPr>
              <a:t> </a:t>
            </a:r>
            <a:r>
              <a:rPr lang="ru-RU" altLang="ru-RU" b="1" dirty="0" smtClean="0">
                <a:latin typeface="Times New Roman" pitchFamily="18" charset="0"/>
              </a:rPr>
              <a:t>результатов анкетирования, тестирования, зачётов, взаимозачётов, опросов, участия воспитанников в мероприятиях (концертах, викторинах, соревнованиях, спектаклях), защиты проектов и т. п.</a:t>
            </a:r>
          </a:p>
          <a:p>
            <a:pPr>
              <a:buFontTx/>
              <a:buChar char="-"/>
            </a:pPr>
            <a:r>
              <a:rPr lang="ru-RU" altLang="ru-RU" b="1" i="1" u="sng" dirty="0" smtClean="0">
                <a:latin typeface="Times New Roman" pitchFamily="18" charset="0"/>
              </a:rPr>
              <a:t>Мониторинг</a:t>
            </a:r>
            <a:r>
              <a:rPr lang="ru-RU" altLang="ru-RU" b="1" i="1" dirty="0" smtClean="0">
                <a:latin typeface="Times New Roman" pitchFamily="18" charset="0"/>
              </a:rPr>
              <a:t>.</a:t>
            </a:r>
            <a:r>
              <a:rPr lang="ru-RU" altLang="ru-RU" b="1" dirty="0" smtClean="0">
                <a:latin typeface="Times New Roman" pitchFamily="18" charset="0"/>
              </a:rPr>
              <a:t> Для отслеживания результативности можно использовать: 1) педагогический мониторинг (контрольные задания и тесты, диагностика личностного роста и продвижения, анкетирование, педагогические отзывы, ведение журнала учета или педагогического дневника, введение оценочной системы); 2) мониторинг образовательной деятельности детей (самооценка </a:t>
            </a:r>
            <a:r>
              <a:rPr lang="ru-RU" altLang="ru-RU" b="1" dirty="0" err="1" smtClean="0">
                <a:latin typeface="Times New Roman" pitchFamily="18" charset="0"/>
              </a:rPr>
              <a:t>воспи-танника</a:t>
            </a:r>
            <a:r>
              <a:rPr lang="ru-RU" altLang="ru-RU" b="1" dirty="0" smtClean="0">
                <a:latin typeface="Times New Roman" pitchFamily="18" charset="0"/>
              </a:rPr>
              <a:t>, ведение зачетных книжек, ведение творческого дневника обучающегося, оформление фото отчётов).</a:t>
            </a:r>
          </a:p>
          <a:p>
            <a:pPr>
              <a:buFontTx/>
              <a:buChar char="-"/>
            </a:pPr>
            <a:endParaRPr lang="ru-RU" altLang="ru-RU" b="1" dirty="0" smtClean="0">
              <a:latin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altLang="ru-RU" sz="3600" b="1" dirty="0" smtClean="0">
                <a:solidFill>
                  <a:schemeClr val="tx2"/>
                </a:solidFill>
                <a:latin typeface="Times New Roman" pitchFamily="18" charset="0"/>
              </a:rPr>
              <a:t>Формы подведения итогов реализации дополнительной образовательной программы: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714908"/>
          </a:xfrm>
        </p:spPr>
        <p:txBody>
          <a:bodyPr>
            <a:normAutofit fontScale="85000" lnSpcReduction="10000"/>
          </a:bodyPr>
          <a:lstStyle/>
          <a:p>
            <a:pPr marL="303213" lvl="1" indent="0">
              <a:spcBef>
                <a:spcPct val="0"/>
              </a:spcBef>
              <a:buFont typeface="Symbol" pitchFamily="18" charset="2"/>
              <a:buNone/>
            </a:pPr>
            <a:r>
              <a:rPr lang="ru-RU" altLang="ru-RU" sz="2600" dirty="0" smtClean="0"/>
              <a:t>	</a:t>
            </a:r>
          </a:p>
          <a:p>
            <a:pPr marL="303213" lvl="1" indent="0">
              <a:spcBef>
                <a:spcPct val="0"/>
              </a:spcBef>
              <a:buFont typeface="Symbol" pitchFamily="18" charset="2"/>
              <a:buNone/>
            </a:pPr>
            <a:r>
              <a:rPr lang="ru-RU" altLang="ru-RU" sz="2600" b="1" dirty="0" smtClean="0">
                <a:latin typeface="Times New Roman" pitchFamily="18" charset="0"/>
              </a:rPr>
              <a:t>Виды и этапы аттестации учащихся могут быть: начальная(входная), промежуточная (текущая), итоговая.</a:t>
            </a:r>
          </a:p>
          <a:p>
            <a:pPr marL="303213" lvl="1" indent="0">
              <a:spcBef>
                <a:spcPct val="0"/>
              </a:spcBef>
              <a:buFont typeface="Symbol" pitchFamily="18" charset="2"/>
              <a:buNone/>
            </a:pPr>
            <a:r>
              <a:rPr lang="ru-RU" altLang="ru-RU" sz="2600" b="1" dirty="0" smtClean="0">
                <a:latin typeface="Times New Roman" pitchFamily="18" charset="0"/>
              </a:rPr>
              <a:t>	Некоторые формы подведения итогов: опрос, зачет, экзамен, концерт, выставка, конкурс, контрольное занятие, самостоятельная работа, защита рефератов и т.д.</a:t>
            </a:r>
          </a:p>
          <a:p>
            <a:pPr marL="303213" lvl="1" indent="0">
              <a:spcBef>
                <a:spcPct val="0"/>
              </a:spcBef>
              <a:buFont typeface="Symbol" pitchFamily="18" charset="2"/>
              <a:buNone/>
            </a:pPr>
            <a:r>
              <a:rPr lang="ru-RU" altLang="ru-RU" sz="2600" b="1" dirty="0" smtClean="0">
                <a:latin typeface="Times New Roman" pitchFamily="18" charset="0"/>
              </a:rPr>
              <a:t>	Документальные формы подведения  итогов реализации дополнительной образовательной программы необходимы для подтверждения  достоверности полученных результатов освоения программы и могут быть использованы для проведения педагогом, родителями и органами управления образованием своевременного анализа результатов.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УЧЕБНЫЙ ПЛАН</a:t>
            </a:r>
            <a:endParaRPr lang="ru-RU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НУЖНО УКАЗАТЬ: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ПЕРЕЧЕНЬ, ТРУДОЁМКОСТЬ, ПОСЛЕДОВАТЕЛЬНОСТЬ И РАСПРЕДЕЛЕНИЕ ПО ПЕРИОДАМ ОБУЧЕНИЯ УЧЕБНЫХ ПРЕДМЕТОВ, КУРСОВ, ДИСЦИПЛИН (МОДУЛЕЙ), ИНЫХ ВИДОВ ДЕЯТЕЛЬНОСТИ, ФОРМЫ ПРОМЕЖУТОЧНОЙ АТТЕСТАЦИИ ОБУЧАЮЩИХСЯ.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РАБОЧАЯ ПРОГРАММА</a:t>
            </a:r>
            <a:endParaRPr lang="ru-RU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58204" cy="4829196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соответствии с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п.1. ст.48 «Обязанности и ответственность педагогических работников»        ФЗ №273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педагогические работники обязаны «осуществлять свою деятельность на высоком профессиональном уровне, обеспечивать в полном объёме реализацию преподаваемых учебных предмета, курса, дисциплины (модуля)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в соответствии с утверждённой рабочей программой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».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Рабочая программа  подлежит утверждению на уровне образовательной организации.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dirty="0" smtClean="0">
                <a:solidFill>
                  <a:schemeClr val="tx2"/>
                </a:solidFill>
                <a:latin typeface="Times New Roman" pitchFamily="18" charset="0"/>
              </a:rPr>
              <a:t>Содержание программы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spcBef>
                <a:spcPct val="0"/>
              </a:spcBef>
              <a:buFont typeface="Symbol" pitchFamily="18" charset="2"/>
              <a:buNone/>
            </a:pPr>
            <a:r>
              <a:rPr lang="ru-RU" altLang="ru-RU" b="1" dirty="0" smtClean="0">
                <a:latin typeface="Times New Roman" pitchFamily="18" charset="0"/>
              </a:rPr>
              <a:t>Содержание раскрывается (без указания часов) в именительном падеже через краткое описание разделов и тем внутри разделов.</a:t>
            </a:r>
          </a:p>
          <a:p>
            <a:pPr marL="0" indent="0">
              <a:spcBef>
                <a:spcPct val="0"/>
              </a:spcBef>
              <a:buFont typeface="Symbol" pitchFamily="18" charset="2"/>
              <a:buNone/>
            </a:pPr>
            <a:endParaRPr lang="ru-RU" altLang="ru-RU" b="1" dirty="0" smtClean="0">
              <a:latin typeface="Times New Roman" pitchFamily="18" charset="0"/>
            </a:endParaRPr>
          </a:p>
          <a:p>
            <a:pPr marL="0" indent="0">
              <a:spcBef>
                <a:spcPct val="0"/>
              </a:spcBef>
              <a:buFont typeface="Symbol" pitchFamily="18" charset="2"/>
              <a:buNone/>
            </a:pPr>
            <a:r>
              <a:rPr lang="ru-RU" altLang="ru-RU" b="1" dirty="0" smtClean="0">
                <a:latin typeface="Times New Roman" pitchFamily="18" charset="0"/>
              </a:rPr>
              <a:t>В содержании программы необходимо указать:</a:t>
            </a:r>
          </a:p>
          <a:p>
            <a:pPr marL="0" indent="0">
              <a:spcBef>
                <a:spcPct val="0"/>
              </a:spcBef>
              <a:buFont typeface="Symbol" pitchFamily="18" charset="2"/>
              <a:buNone/>
            </a:pPr>
            <a:r>
              <a:rPr lang="ru-RU" altLang="ru-RU" b="1" dirty="0" smtClean="0">
                <a:latin typeface="Times New Roman" pitchFamily="18" charset="0"/>
              </a:rPr>
              <a:t>   - название темы (нумерация, количество и название разделов и тем должно совпадать с перечисленными разделами и темами рабочей программы (учебно-тематического плана);</a:t>
            </a:r>
          </a:p>
          <a:p>
            <a:pPr marL="0" indent="0">
              <a:spcBef>
                <a:spcPct val="0"/>
              </a:spcBef>
              <a:buFont typeface="Symbol" pitchFamily="18" charset="2"/>
              <a:buNone/>
            </a:pPr>
            <a:r>
              <a:rPr lang="ru-RU" altLang="ru-RU" b="1" dirty="0" smtClean="0">
                <a:latin typeface="Times New Roman" pitchFamily="18" charset="0"/>
              </a:rPr>
              <a:t>   - перечисляются все вопросы, которые раскрывают тему;</a:t>
            </a:r>
          </a:p>
          <a:p>
            <a:pPr marL="0" indent="0">
              <a:spcBef>
                <a:spcPct val="0"/>
              </a:spcBef>
              <a:buFont typeface="Symbol" pitchFamily="18" charset="2"/>
              <a:buNone/>
            </a:pPr>
            <a:r>
              <a:rPr lang="ru-RU" altLang="ru-RU" b="1" dirty="0" smtClean="0">
                <a:latin typeface="Times New Roman" pitchFamily="18" charset="0"/>
              </a:rPr>
              <a:t>  - указываются основные теоретические понятия (без описания) и практическая деятельность обучающихся на занятии.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Требования ФЗ № 273 к понятию</a:t>
            </a:r>
            <a:br>
              <a:rPr lang="ru-RU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«образовательная программа» </a:t>
            </a:r>
            <a:endParaRPr lang="ru-RU" sz="28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Образовательная программа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комплекс основных характеристик образования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(объём, содержание, планируемые результаты)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организационно-педагогических условий и в случаях, предусмотренных настоящим Федеральным законом, форм аттестации, который представлен в виде 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учебного плана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календарного учебного графика,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рабочих программ учебных предметов,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курсов,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дисциплин (модулей),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иных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компонентов,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а также 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оценочных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методических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материалов.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(п.9. ст.2. ФЗ №273)</a:t>
            </a:r>
            <a:endParaRPr lang="ru-RU" sz="2800" b="1" i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ОЦЕНОЧНЫЕ МАТЕРИАЛЫ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Систематизированные материалы наблюдений (оценочные листы, материалы и листы наблюдений и т.п.) за процессом овладения знаниями, умениями, навыками, компетенциями, предусмотренными образовательной программой;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Материалы для проведения текущего контроля успеваемости и промежуточной аттестации учащихся, а именно: тесты, вопросы, задания, задачи и т.п. с 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указанием критериев оценки их выполнения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(пп.10,11 ч.3 ст.28 ФЗ №273)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МЕТОДИЧЕСКИЕ МАТЕРИАЛЫ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1) Методические и учебные пособия;</a:t>
            </a: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2) Учебно-методические комплексы;</a:t>
            </a: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3) Перечень (с указанием темы, года выпуска) авторских методических разработок (частных методик изучения отдельной темы (раздела, модуля) программы, инновационных разработок), разработанных педагогом в рамках конкретной дополнительной общеобразовательной (общеразвивающей) программы.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● ВОСПИТАТЕЛЬНАЯ ДЕЯТЕЛЬНОСТЬ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ru-RU" dirty="0" smtClean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ru-RU" dirty="0" smtClean="0">
                <a:latin typeface="Times New Roman"/>
                <a:cs typeface="Times New Roman"/>
              </a:rPr>
              <a:t>● </a:t>
            </a:r>
            <a:r>
              <a:rPr lang="ru-RU" b="1" dirty="0" smtClean="0">
                <a:latin typeface="Times New Roman"/>
                <a:cs typeface="Times New Roman"/>
              </a:rPr>
              <a:t>СИСТЕМА РАБОТЫ С РОДИТЕЛЯМИ</a:t>
            </a:r>
          </a:p>
          <a:p>
            <a:pPr>
              <a:buNone/>
            </a:pPr>
            <a:endParaRPr lang="ru-RU" b="1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ru-RU" b="1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ru-RU" b="1" dirty="0" smtClean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ru-RU" b="1" dirty="0" smtClean="0">
                <a:latin typeface="Times New Roman"/>
                <a:cs typeface="Times New Roman"/>
              </a:rPr>
              <a:t>● СПИСОК ЛИТЕРАТУРЫ</a:t>
            </a:r>
          </a:p>
          <a:p>
            <a:pPr>
              <a:buNone/>
            </a:pPr>
            <a:endParaRPr lang="ru-RU" b="1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ru-RU" b="1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ru-RU" b="1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ru-RU" b="1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ПРИЛОЖЕНИЕ:</a:t>
            </a:r>
            <a:endParaRPr lang="ru-RU" sz="6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u="sng" dirty="0" smtClean="0">
                <a:latin typeface="Times New Roman" pitchFamily="18" charset="0"/>
                <a:cs typeface="Times New Roman" pitchFamily="18" charset="0"/>
              </a:rPr>
              <a:t>Оценочные материалы       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(п.9 ст.2; п.5 ст.47 ФЗ №273);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Диагностика личностного роста;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Мониторинг образовательного процесса и т.д.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Трактовка основных понятий, используемых     ФЗ №273 в составе образовательной программы:</a:t>
            </a:r>
            <a:endParaRPr lang="ru-RU" sz="2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ru-RU" sz="28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Учебный план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документ, который определяет перечень, трудоёмкость, последовательность и распределение по периодам обучения учебных предметов, курсов, дисциплин (модулей), практики и иных видов учебной деятельности и, если иное не установлено настоящим Федеральным законом, формы промежуточной аттестации обучающихся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(п.22. ст. 2. ФЗ № 273)</a:t>
            </a:r>
            <a:endParaRPr lang="ru-RU" sz="2800" b="1" i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Трактовка основных понятий, используемых     ФЗ№273 в составе образовательной программы:</a:t>
            </a:r>
            <a:endParaRPr lang="ru-RU" sz="2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8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Индивидуальный учебный план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учебный план, обеспечивающий освоение образовательной программы на основе индивидуализации её содержания с учётом особенностей и образовательных потребностей конкретного обучающегося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(п.23. ст.2. ФЗ № 273)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Трактовка основных понятий, используемых     ФЗ№273 в составе образовательной программы: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Направленность (профиль) образования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ориентация образовательной программы на конкретные области знания и (или) виды деятельности, определяющая её предметно-тематическое содержание, преобладающие виды учебной деятельности обучающегося и требования к результатам освоения образовательной программы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(п.25. ст.2.                ФЗ № 273)</a:t>
            </a:r>
            <a:endParaRPr lang="ru-RU" sz="2800" b="1" i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Трактовка основных понятий, используемых     ФЗ№273 в составе образовательной программы:</a:t>
            </a:r>
            <a:endParaRPr lang="ru-RU" sz="2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Средства обучения и воспитания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приборы, оборудование, включая спортивное оборудование и инвентарь, инструменты (в том числе музыкальные), учебно-наглядные пособия, компьютеры, информационно-телекоммуникационные сети, аппаратно-программные и аудиовизуальные средства, печатные и электронные образовательные и информационные ресурсы и иные материальные объекты, необходимые для организации образовательной деятельности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(п.26. ст.2. ФЗ № 273)</a:t>
            </a: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b="1" i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Образовательные программы</a:t>
            </a:r>
            <a:br>
              <a:rPr lang="ru-RU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(ст. 12. ФЗ № 273)</a:t>
            </a:r>
            <a:endParaRPr lang="ru-RU" sz="2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К дополнительным образовательным программам относятся: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arenR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дополнительные общеобразовательные программы – дополнительные общеразвивающие программы, дополнительные предпрофессиональные программы;</a:t>
            </a:r>
          </a:p>
          <a:p>
            <a:pPr marL="514350" indent="-514350" algn="just">
              <a:buAutoNum type="arabicParenR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дополнительные профессиональные программы – программы повышения квалификации, программы профессиональной переподготовки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(п.4. ст. 12. ФЗ № 273)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arenR"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2116</TotalTime>
  <Words>2105</Words>
  <Application>Microsoft Office PowerPoint</Application>
  <PresentationFormat>Экран (4:3)</PresentationFormat>
  <Paragraphs>197</Paragraphs>
  <Slides>43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44" baseType="lpstr">
      <vt:lpstr>Тема Office</vt:lpstr>
      <vt:lpstr>             ПОДГОТОВИЛА: ПЕДАГОГ ДОПОЛНИТЕЛЬНОГО ОБРАЗОВАНИЯ  МБОУ ДОД «ЦТР и ГО» МАРИШКИНА Н.В.  СУВОРОВ, 2015 год                                  .                   </vt:lpstr>
      <vt:lpstr>Федеральный закон от 29.12.2012г. № 273-ФЗ                                       «Об образовании в Российской Федерации»</vt:lpstr>
      <vt:lpstr>Статья 28. Компетенции, права, обязанности и ответственность образовательной организации.</vt:lpstr>
      <vt:lpstr>Требования ФЗ № 273 к понятию «образовательная программа» </vt:lpstr>
      <vt:lpstr>Трактовка основных понятий, используемых     ФЗ №273 в составе образовательной программы:</vt:lpstr>
      <vt:lpstr>Трактовка основных понятий, используемых     ФЗ№273 в составе образовательной программы:</vt:lpstr>
      <vt:lpstr>Трактовка основных понятий, используемых     ФЗ№273 в составе образовательной программы:</vt:lpstr>
      <vt:lpstr>Трактовка основных понятий, используемых     ФЗ№273 в составе образовательной программы:</vt:lpstr>
      <vt:lpstr>Образовательные программы (ст. 12. ФЗ № 273)</vt:lpstr>
      <vt:lpstr>Обучающиеся (ст. 33 ФЗ № 273)</vt:lpstr>
      <vt:lpstr>Общие требования к реализации            образовательных программ (п.11.ст. 13 ФЗ № 273) </vt:lpstr>
      <vt:lpstr>Приказ Министерства образования и науки РФ                от 29.08.2013г. №1008                   «Об утверждении порядка организации и осуществления образовательной деятельности по дополнительным общеобразовательным программам» (Далее ПОРЯДОК)</vt:lpstr>
      <vt:lpstr>ПОРЯДОК  (ст.3.) </vt:lpstr>
      <vt:lpstr>ПОРЯДОК  (ст.3.) </vt:lpstr>
      <vt:lpstr>ПОРЯДОК  (ст.6.) </vt:lpstr>
      <vt:lpstr>ПОРЯДОК  (ст.9.) </vt:lpstr>
      <vt:lpstr>ПОРЯДОК  (ст.11.) </vt:lpstr>
      <vt:lpstr>Требования, предъявляемые к содержанию дополнительных общеобразовательных программ.</vt:lpstr>
      <vt:lpstr>СТРУКТУРА ДОПОЛНИТЕЛЬНОЙ ОБЩЕОБРАЗОВАТЕЛЬНОЙ (ОБЩЕРАЗВИВАЮЩЕЙ) ПРОГРАММЫ: </vt:lpstr>
      <vt:lpstr>СТРУКТУРА ДОПОЛНИТЕЛЬНОЙ ОБЩЕОБРАЗОВАТЕЛЬНОЙ (ОБЩЕРАЗВИВАЮЩЕЙ) ПРОГРАММЫ:</vt:lpstr>
      <vt:lpstr>СТРУКТУРА ДОПОЛНИТЕЛЬНОЙ ОБЩЕОБРАЗОВАТЕЛЬНОЙ (ОБЩЕРАЗВИВАЮЩЕЙ) ПРОГРАММЫ:</vt:lpstr>
      <vt:lpstr>Слайд 22</vt:lpstr>
      <vt:lpstr>ПОЯСНИТЕЛЬНАЯ ЗАПИСКА:</vt:lpstr>
      <vt:lpstr>Новизна:</vt:lpstr>
      <vt:lpstr>Актуальность:</vt:lpstr>
      <vt:lpstr>Педагогическая целесообразность: </vt:lpstr>
      <vt:lpstr>Цель – это то, к чему стремятся, чего хотят достигнуть, осуществить.  (С.И. Ожегов  Словарь русского языка.) </vt:lpstr>
      <vt:lpstr>Цели могут быть направлены: </vt:lpstr>
      <vt:lpstr>Задачи – это шаги к достижению цели:</vt:lpstr>
      <vt:lpstr>Отличительные особенности данной образовательной программы от уже существующих:</vt:lpstr>
      <vt:lpstr>Возраст детей, участвующих в реализации данной дополнительной образовательной программы </vt:lpstr>
      <vt:lpstr>Сроки реализации дополнительной образовательной программы:</vt:lpstr>
      <vt:lpstr>Формы и режим занятий:</vt:lpstr>
      <vt:lpstr>Ожидаемые результаты и способы определения их результативности: </vt:lpstr>
      <vt:lpstr>Способы определения результативности:</vt:lpstr>
      <vt:lpstr>Формы подведения итогов реализации дополнительной образовательной программы:</vt:lpstr>
      <vt:lpstr>УЧЕБНЫЙ ПЛАН</vt:lpstr>
      <vt:lpstr>РАБОЧАЯ ПРОГРАММА</vt:lpstr>
      <vt:lpstr>Содержание программы</vt:lpstr>
      <vt:lpstr>ОЦЕНОЧНЫЕ МАТЕРИАЛЫ</vt:lpstr>
      <vt:lpstr>МЕТОДИЧЕСКИЕ МАТЕРИАЛЫ</vt:lpstr>
      <vt:lpstr>● ВОСПИТАТЕЛЬНАЯ ДЕЯТЕЛЬНОСТЬ</vt:lpstr>
      <vt:lpstr>ПРИЛОЖЕНИЕ: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СТРУКТУРА ДОПОЛНИТЕЛЬНОЙ ОБЩЕОБРАЗОВАТЕЛЬНОЙ (ОБЩЕРАЗВИВАЮЩЕЙ)  ПРОГРАММЫ</dc:title>
  <cp:lastModifiedBy>Admin</cp:lastModifiedBy>
  <cp:revision>249</cp:revision>
  <dcterms:modified xsi:type="dcterms:W3CDTF">2019-03-26T14:11:02Z</dcterms:modified>
</cp:coreProperties>
</file>