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92" r:id="rId3"/>
    <p:sldId id="302" r:id="rId4"/>
    <p:sldId id="303" r:id="rId5"/>
    <p:sldId id="305" r:id="rId6"/>
    <p:sldId id="294" r:id="rId7"/>
    <p:sldId id="293" r:id="rId8"/>
    <p:sldId id="307" r:id="rId9"/>
    <p:sldId id="306" r:id="rId10"/>
    <p:sldId id="299" r:id="rId11"/>
    <p:sldId id="300" r:id="rId12"/>
    <p:sldId id="296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6062" autoAdjust="0"/>
  </p:normalViewPr>
  <p:slideViewPr>
    <p:cSldViewPr>
      <p:cViewPr varScale="1">
        <p:scale>
          <a:sx n="72" d="100"/>
          <a:sy n="72" d="100"/>
        </p:scale>
        <p:origin x="-96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E6857-3433-4F17-89A7-902F4DD2F07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04E8CF-76A4-4A7E-8252-34832D3E2327}">
      <dgm:prSet phldrT="[Текст]" custT="1"/>
      <dgm:spPr/>
      <dgm:t>
        <a:bodyPr/>
        <a:lstStyle/>
        <a:p>
          <a:r>
            <a:rPr lang="ru-RU" sz="3600" u="sng" dirty="0" smtClean="0"/>
            <a:t>Субсидия на выполнение муниципального задания</a:t>
          </a:r>
          <a:r>
            <a:rPr lang="ru-RU" sz="3600" dirty="0" smtClean="0"/>
            <a:t>- </a:t>
          </a:r>
          <a:r>
            <a:rPr lang="ru-RU" sz="3600" b="1" dirty="0" smtClean="0"/>
            <a:t> </a:t>
          </a:r>
          <a:br>
            <a:rPr lang="ru-RU" sz="3600" b="1" dirty="0" smtClean="0"/>
          </a:br>
          <a:r>
            <a:rPr lang="ru-RU" sz="3600" b="1" dirty="0" smtClean="0"/>
            <a:t/>
          </a:r>
          <a:br>
            <a:rPr lang="ru-RU" sz="3600" b="1" dirty="0" smtClean="0"/>
          </a:br>
          <a:r>
            <a:rPr lang="en-US" sz="3600" b="1" dirty="0" smtClean="0"/>
            <a:t>8 533 911</a:t>
          </a:r>
          <a:r>
            <a:rPr lang="ru-RU" sz="3600" b="1" dirty="0" smtClean="0"/>
            <a:t>,71</a:t>
          </a:r>
        </a:p>
        <a:p>
          <a:r>
            <a:rPr lang="ru-RU" sz="3600" b="1" dirty="0" smtClean="0"/>
            <a:t>Исполнение:  94 %</a:t>
          </a:r>
          <a:endParaRPr lang="ru-RU" sz="3600" dirty="0"/>
        </a:p>
      </dgm:t>
    </dgm:pt>
    <dgm:pt modelId="{C26F2794-C1E2-41C3-B2A2-0FA59871F4D7}" type="parTrans" cxnId="{14EE65AD-93A8-4EB7-B7A4-5FD22F09C81E}">
      <dgm:prSet/>
      <dgm:spPr/>
      <dgm:t>
        <a:bodyPr/>
        <a:lstStyle/>
        <a:p>
          <a:endParaRPr lang="ru-RU"/>
        </a:p>
      </dgm:t>
    </dgm:pt>
    <dgm:pt modelId="{B593CEE5-90BD-4B33-BFE3-BF7A368827A7}" type="sibTrans" cxnId="{14EE65AD-93A8-4EB7-B7A4-5FD22F09C81E}">
      <dgm:prSet/>
      <dgm:spPr/>
      <dgm:t>
        <a:bodyPr/>
        <a:lstStyle/>
        <a:p>
          <a:endParaRPr lang="ru-RU"/>
        </a:p>
      </dgm:t>
    </dgm:pt>
    <dgm:pt modelId="{ECD7A07F-C3BA-4FF8-A1C4-239CE237F754}" type="pres">
      <dgm:prSet presAssocID="{0D3E6857-3433-4F17-89A7-902F4DD2F07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9A7C77-BA80-48CE-A4D3-6480864E2E4A}" type="pres">
      <dgm:prSet presAssocID="{0D3E6857-3433-4F17-89A7-902F4DD2F07A}" presName="hierFlow" presStyleCnt="0"/>
      <dgm:spPr/>
    </dgm:pt>
    <dgm:pt modelId="{6D1D6212-BEA3-46C9-BBB6-A185903B63C0}" type="pres">
      <dgm:prSet presAssocID="{0D3E6857-3433-4F17-89A7-902F4DD2F07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4593E4A-8974-4F48-94DC-46CDD91887C1}" type="pres">
      <dgm:prSet presAssocID="{2704E8CF-76A4-4A7E-8252-34832D3E2327}" presName="Name14" presStyleCnt="0"/>
      <dgm:spPr/>
    </dgm:pt>
    <dgm:pt modelId="{4CBF43D4-739C-40CF-8E88-98EC854D99C8}" type="pres">
      <dgm:prSet presAssocID="{2704E8CF-76A4-4A7E-8252-34832D3E2327}" presName="level1Shape" presStyleLbl="node0" presStyleIdx="0" presStyleCnt="1" custScaleX="155082" custScaleY="108454" custLinFactNeighborX="-5983" custLinFactNeighborY="-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CF599-4AA8-4073-B5B8-FA46FA9ACC36}" type="pres">
      <dgm:prSet presAssocID="{2704E8CF-76A4-4A7E-8252-34832D3E2327}" presName="hierChild2" presStyleCnt="0"/>
      <dgm:spPr/>
    </dgm:pt>
    <dgm:pt modelId="{9B745BF4-7534-4395-89E0-DFD2C64B830D}" type="pres">
      <dgm:prSet presAssocID="{0D3E6857-3433-4F17-89A7-902F4DD2F07A}" presName="bgShapesFlow" presStyleCnt="0"/>
      <dgm:spPr/>
    </dgm:pt>
  </dgm:ptLst>
  <dgm:cxnLst>
    <dgm:cxn modelId="{88B08468-1670-4EE5-8741-96BF392ABF70}" type="presOf" srcId="{2704E8CF-76A4-4A7E-8252-34832D3E2327}" destId="{4CBF43D4-739C-40CF-8E88-98EC854D99C8}" srcOrd="0" destOrd="0" presId="urn:microsoft.com/office/officeart/2005/8/layout/hierarchy6"/>
    <dgm:cxn modelId="{14EE65AD-93A8-4EB7-B7A4-5FD22F09C81E}" srcId="{0D3E6857-3433-4F17-89A7-902F4DD2F07A}" destId="{2704E8CF-76A4-4A7E-8252-34832D3E2327}" srcOrd="0" destOrd="0" parTransId="{C26F2794-C1E2-41C3-B2A2-0FA59871F4D7}" sibTransId="{B593CEE5-90BD-4B33-BFE3-BF7A368827A7}"/>
    <dgm:cxn modelId="{F3AC57F0-45F7-474B-AA46-B150A38E1275}" type="presOf" srcId="{0D3E6857-3433-4F17-89A7-902F4DD2F07A}" destId="{ECD7A07F-C3BA-4FF8-A1C4-239CE237F754}" srcOrd="0" destOrd="0" presId="urn:microsoft.com/office/officeart/2005/8/layout/hierarchy6"/>
    <dgm:cxn modelId="{4BC0F23D-046F-4E28-B3AF-4FA6EC267376}" type="presParOf" srcId="{ECD7A07F-C3BA-4FF8-A1C4-239CE237F754}" destId="{BD9A7C77-BA80-48CE-A4D3-6480864E2E4A}" srcOrd="0" destOrd="0" presId="urn:microsoft.com/office/officeart/2005/8/layout/hierarchy6"/>
    <dgm:cxn modelId="{888C71DB-B57F-4E84-B9B4-D333FCA1A7E7}" type="presParOf" srcId="{BD9A7C77-BA80-48CE-A4D3-6480864E2E4A}" destId="{6D1D6212-BEA3-46C9-BBB6-A185903B63C0}" srcOrd="0" destOrd="0" presId="urn:microsoft.com/office/officeart/2005/8/layout/hierarchy6"/>
    <dgm:cxn modelId="{65D2BDF4-3EEF-4259-B406-DAF8583B9994}" type="presParOf" srcId="{6D1D6212-BEA3-46C9-BBB6-A185903B63C0}" destId="{A4593E4A-8974-4F48-94DC-46CDD91887C1}" srcOrd="0" destOrd="0" presId="urn:microsoft.com/office/officeart/2005/8/layout/hierarchy6"/>
    <dgm:cxn modelId="{01F847C4-1466-450A-9C77-3C4DB3AF8A4D}" type="presParOf" srcId="{A4593E4A-8974-4F48-94DC-46CDD91887C1}" destId="{4CBF43D4-739C-40CF-8E88-98EC854D99C8}" srcOrd="0" destOrd="0" presId="urn:microsoft.com/office/officeart/2005/8/layout/hierarchy6"/>
    <dgm:cxn modelId="{016673FC-BC06-4C2D-92AD-5D40952B7DF1}" type="presParOf" srcId="{A4593E4A-8974-4F48-94DC-46CDD91887C1}" destId="{62FCF599-4AA8-4073-B5B8-FA46FA9ACC36}" srcOrd="1" destOrd="0" presId="urn:microsoft.com/office/officeart/2005/8/layout/hierarchy6"/>
    <dgm:cxn modelId="{BB50008D-7E00-4E2B-8714-000A5C41C7A1}" type="presParOf" srcId="{ECD7A07F-C3BA-4FF8-A1C4-239CE237F754}" destId="{9B745BF4-7534-4395-89E0-DFD2C64B83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2D6A7-E3DB-4423-BBE3-930DE790A5C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9C7DD0-3BE7-41B6-A611-D16FBF27C94C}">
      <dgm:prSet phldrT="[Текст]" custT="1"/>
      <dgm:spPr/>
      <dgm:t>
        <a:bodyPr/>
        <a:lstStyle/>
        <a:p>
          <a:r>
            <a:rPr lang="ru-RU" sz="1400" dirty="0" smtClean="0"/>
            <a:t>Субсидия на реализацию МП  «Защита населения и территорий Суворовского района от чрезвычайных ситуаций, обеспечение пожарной безопасности и безопасности людей на водных объектах» </a:t>
          </a:r>
        </a:p>
        <a:p>
          <a:r>
            <a:rPr lang="ru-RU" sz="1400" dirty="0" smtClean="0"/>
            <a:t>22 500,00</a:t>
          </a:r>
        </a:p>
        <a:p>
          <a:r>
            <a:rPr lang="ru-RU" sz="1400" dirty="0" smtClean="0"/>
            <a:t>Исполнение: 75%</a:t>
          </a:r>
          <a:endParaRPr lang="ru-RU" sz="1400" dirty="0"/>
        </a:p>
      </dgm:t>
    </dgm:pt>
    <dgm:pt modelId="{07979113-DFAD-4D75-9D58-AA11C76D75CD}" type="parTrans" cxnId="{531262AD-6102-416D-99BD-9A36A143D7E4}">
      <dgm:prSet/>
      <dgm:spPr/>
      <dgm:t>
        <a:bodyPr/>
        <a:lstStyle/>
        <a:p>
          <a:endParaRPr lang="ru-RU"/>
        </a:p>
      </dgm:t>
    </dgm:pt>
    <dgm:pt modelId="{0C26AA7A-F954-4396-ABB8-C55824399944}" type="sibTrans" cxnId="{531262AD-6102-416D-99BD-9A36A143D7E4}">
      <dgm:prSet/>
      <dgm:spPr/>
      <dgm:t>
        <a:bodyPr/>
        <a:lstStyle/>
        <a:p>
          <a:endParaRPr lang="ru-RU"/>
        </a:p>
      </dgm:t>
    </dgm:pt>
    <dgm:pt modelId="{CCAD3C2E-1728-47D7-82F8-BE3E0EC874D0}">
      <dgm:prSet phldrT="[Текст]" custT="1"/>
      <dgm:spPr/>
      <dgm:t>
        <a:bodyPr/>
        <a:lstStyle/>
        <a:p>
          <a:r>
            <a:rPr lang="ru-RU" sz="1400" dirty="0" smtClean="0"/>
            <a:t>Субсидия на реализацию МП  Организация и обеспечение отдыха и оздоровления детей»</a:t>
          </a:r>
        </a:p>
        <a:p>
          <a:r>
            <a:rPr lang="ru-RU" sz="1400" i="1" dirty="0" smtClean="0"/>
            <a:t>96886,37</a:t>
          </a:r>
        </a:p>
        <a:p>
          <a:r>
            <a:rPr lang="ru-RU" sz="1400" i="1" dirty="0" smtClean="0"/>
            <a:t>Исполнение: 99 %</a:t>
          </a:r>
          <a:endParaRPr lang="ru-RU" sz="1400" dirty="0"/>
        </a:p>
      </dgm:t>
    </dgm:pt>
    <dgm:pt modelId="{4F8F6A4D-FF97-47A3-AA15-3F03322E4DFF}" type="parTrans" cxnId="{90B14DAE-172A-4EB2-A9CA-8BF4CF41ACA9}">
      <dgm:prSet/>
      <dgm:spPr/>
      <dgm:t>
        <a:bodyPr/>
        <a:lstStyle/>
        <a:p>
          <a:endParaRPr lang="ru-RU"/>
        </a:p>
      </dgm:t>
    </dgm:pt>
    <dgm:pt modelId="{99A39ECA-3AF5-4F54-B119-AA95615C13CC}" type="sibTrans" cxnId="{90B14DAE-172A-4EB2-A9CA-8BF4CF41ACA9}">
      <dgm:prSet/>
      <dgm:spPr/>
      <dgm:t>
        <a:bodyPr/>
        <a:lstStyle/>
        <a:p>
          <a:endParaRPr lang="ru-RU"/>
        </a:p>
      </dgm:t>
    </dgm:pt>
    <dgm:pt modelId="{61C8A547-322D-4902-9835-6C28AACA0860}">
      <dgm:prSet phldrT="[Текст]" custT="1"/>
      <dgm:spPr/>
      <dgm:t>
        <a:bodyPr/>
        <a:lstStyle/>
        <a:p>
          <a:r>
            <a:rPr lang="ru-RU" sz="1400" dirty="0" smtClean="0"/>
            <a:t>Субсидия на реализацию МП «Повышение общественной безопасности населения и развитие местного самоуправления в Суворовском районе» </a:t>
          </a:r>
        </a:p>
        <a:p>
          <a:r>
            <a:rPr lang="ru-RU" sz="1400" dirty="0" smtClean="0"/>
            <a:t>81686,26</a:t>
          </a:r>
        </a:p>
        <a:p>
          <a:r>
            <a:rPr lang="ru-RU" sz="1400" dirty="0" smtClean="0"/>
            <a:t>Исполнение: 83,3 %  </a:t>
          </a:r>
          <a:endParaRPr lang="ru-RU" sz="1400" dirty="0"/>
        </a:p>
      </dgm:t>
    </dgm:pt>
    <dgm:pt modelId="{A9609BB3-CA98-444C-86E2-7782775EB419}" type="parTrans" cxnId="{F1DA6C9C-14F4-49B1-916A-642EEA969A9B}">
      <dgm:prSet/>
      <dgm:spPr/>
      <dgm:t>
        <a:bodyPr/>
        <a:lstStyle/>
        <a:p>
          <a:endParaRPr lang="ru-RU"/>
        </a:p>
      </dgm:t>
    </dgm:pt>
    <dgm:pt modelId="{52F3B0C5-FA80-4355-B2FC-8433328B1C66}" type="sibTrans" cxnId="{F1DA6C9C-14F4-49B1-916A-642EEA969A9B}">
      <dgm:prSet/>
      <dgm:spPr/>
      <dgm:t>
        <a:bodyPr/>
        <a:lstStyle/>
        <a:p>
          <a:endParaRPr lang="ru-RU"/>
        </a:p>
      </dgm:t>
    </dgm:pt>
    <dgm:pt modelId="{0547C37B-34DE-4B7F-831A-EAD9847799FD}">
      <dgm:prSet phldrT="[Текст]" custT="1"/>
      <dgm:spPr/>
      <dgm:t>
        <a:bodyPr/>
        <a:lstStyle/>
        <a:p>
          <a:r>
            <a:rPr lang="ru-RU" sz="1400" dirty="0" smtClean="0"/>
            <a:t>Субсидия на реализацию МП «Развитие образования Суворовского района» из средств Тульской области</a:t>
          </a:r>
        </a:p>
        <a:p>
          <a:r>
            <a:rPr lang="ru-RU" sz="1400" i="1" dirty="0" smtClean="0"/>
            <a:t>406404,62</a:t>
          </a:r>
          <a:endParaRPr lang="ru-RU" sz="1400" dirty="0" smtClean="0"/>
        </a:p>
        <a:p>
          <a:r>
            <a:rPr lang="ru-RU" sz="1400" dirty="0" smtClean="0"/>
            <a:t>Исполнение: 86%</a:t>
          </a:r>
          <a:endParaRPr lang="ru-RU" sz="1400" dirty="0"/>
        </a:p>
      </dgm:t>
    </dgm:pt>
    <dgm:pt modelId="{4923CB21-0021-450F-ACD2-35449DABA004}" type="parTrans" cxnId="{804C3C52-311D-4242-BEFB-9FF3CAE14BD2}">
      <dgm:prSet/>
      <dgm:spPr/>
      <dgm:t>
        <a:bodyPr/>
        <a:lstStyle/>
        <a:p>
          <a:endParaRPr lang="ru-RU"/>
        </a:p>
      </dgm:t>
    </dgm:pt>
    <dgm:pt modelId="{D48F92FC-F4E5-4DA8-A509-694C292D47BD}" type="sibTrans" cxnId="{804C3C52-311D-4242-BEFB-9FF3CAE14BD2}">
      <dgm:prSet/>
      <dgm:spPr/>
      <dgm:t>
        <a:bodyPr/>
        <a:lstStyle/>
        <a:p>
          <a:endParaRPr lang="ru-RU"/>
        </a:p>
      </dgm:t>
    </dgm:pt>
    <dgm:pt modelId="{A2549B3C-7C75-4540-880F-435C514ADDD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u="sng" dirty="0" smtClean="0">
              <a:solidFill>
                <a:schemeClr val="tx2"/>
              </a:solidFill>
            </a:rPr>
            <a:t>Субсидии на иные цели </a:t>
          </a:r>
          <a:r>
            <a:rPr lang="ru-RU" sz="2400" dirty="0" smtClean="0">
              <a:solidFill>
                <a:schemeClr val="tx2"/>
              </a:solidFill>
            </a:rPr>
            <a:t>– 697 440 рублей</a:t>
          </a:r>
          <a:r>
            <a:rPr lang="ru-RU" sz="2400" b="1" dirty="0" smtClean="0">
              <a:solidFill>
                <a:schemeClr val="tx2"/>
              </a:solidFill>
            </a:rPr>
            <a:t>.</a:t>
          </a:r>
        </a:p>
        <a:p>
          <a:r>
            <a:rPr lang="ru-RU" sz="2000" b="1" dirty="0" smtClean="0">
              <a:solidFill>
                <a:schemeClr val="tx2"/>
              </a:solidFill>
            </a:rPr>
            <a:t>Исполнение: 87%</a:t>
          </a:r>
          <a:endParaRPr lang="ru-RU" sz="2000" b="1" dirty="0">
            <a:solidFill>
              <a:schemeClr val="tx2"/>
            </a:solidFill>
          </a:endParaRPr>
        </a:p>
      </dgm:t>
    </dgm:pt>
    <dgm:pt modelId="{F6558BAF-C675-4AB4-BFF1-3BCE636904AF}" type="sibTrans" cxnId="{94D46C21-E8AC-490D-BA87-D5E227FB19C1}">
      <dgm:prSet/>
      <dgm:spPr/>
      <dgm:t>
        <a:bodyPr/>
        <a:lstStyle/>
        <a:p>
          <a:endParaRPr lang="ru-RU"/>
        </a:p>
      </dgm:t>
    </dgm:pt>
    <dgm:pt modelId="{410F29CE-A343-4992-9FEC-E393373D53E4}" type="parTrans" cxnId="{94D46C21-E8AC-490D-BA87-D5E227FB19C1}">
      <dgm:prSet/>
      <dgm:spPr/>
      <dgm:t>
        <a:bodyPr/>
        <a:lstStyle/>
        <a:p>
          <a:endParaRPr lang="ru-RU"/>
        </a:p>
      </dgm:t>
    </dgm:pt>
    <dgm:pt modelId="{151D62D6-78ED-4E34-929E-C98EA2CFFB90}" type="pres">
      <dgm:prSet presAssocID="{70E2D6A7-E3DB-4423-BBE3-930DE790A5C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DC1EEB-DEE7-4D9C-9E5F-F336259DB045}" type="pres">
      <dgm:prSet presAssocID="{A2549B3C-7C75-4540-880F-435C514ADDD2}" presName="vertOne" presStyleCnt="0"/>
      <dgm:spPr/>
    </dgm:pt>
    <dgm:pt modelId="{1DF960B4-D178-4CDE-BF80-3E4F7E3AD800}" type="pres">
      <dgm:prSet presAssocID="{A2549B3C-7C75-4540-880F-435C514ADDD2}" presName="txOne" presStyleLbl="node0" presStyleIdx="0" presStyleCnt="1" custScaleY="69920" custLinFactNeighborX="-455" custLinFactNeighborY="-15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6865A-39D5-4DB0-BE53-F50B09ADC8CC}" type="pres">
      <dgm:prSet presAssocID="{A2549B3C-7C75-4540-880F-435C514ADDD2}" presName="parTransOne" presStyleCnt="0"/>
      <dgm:spPr/>
    </dgm:pt>
    <dgm:pt modelId="{4AEE75CC-1117-49C1-BD3F-7C8EA9E017FC}" type="pres">
      <dgm:prSet presAssocID="{A2549B3C-7C75-4540-880F-435C514ADDD2}" presName="horzOne" presStyleCnt="0"/>
      <dgm:spPr/>
    </dgm:pt>
    <dgm:pt modelId="{AB9689CB-C762-4DC2-B34B-0537B8E6B795}" type="pres">
      <dgm:prSet presAssocID="{6C9C7DD0-3BE7-41B6-A611-D16FBF27C94C}" presName="vertTwo" presStyleCnt="0"/>
      <dgm:spPr/>
    </dgm:pt>
    <dgm:pt modelId="{FCEA0CBD-C49D-44B1-AB2D-8475CBA9D4F1}" type="pres">
      <dgm:prSet presAssocID="{6C9C7DD0-3BE7-41B6-A611-D16FBF27C94C}" presName="txTwo" presStyleLbl="node2" presStyleIdx="0" presStyleCnt="2" custScaleY="102046" custLinFactY="-1572" custLinFactNeighborX="146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D9BF8-28A8-4180-8DF6-6E2A946C14A5}" type="pres">
      <dgm:prSet presAssocID="{6C9C7DD0-3BE7-41B6-A611-D16FBF27C94C}" presName="parTransTwo" presStyleCnt="0"/>
      <dgm:spPr/>
    </dgm:pt>
    <dgm:pt modelId="{F624D145-5ED3-46A7-A9FE-7DA8003F3D1A}" type="pres">
      <dgm:prSet presAssocID="{6C9C7DD0-3BE7-41B6-A611-D16FBF27C94C}" presName="horzTwo" presStyleCnt="0"/>
      <dgm:spPr/>
    </dgm:pt>
    <dgm:pt modelId="{7CCF9463-2D5A-4198-B371-4132C731AEEA}" type="pres">
      <dgm:prSet presAssocID="{CCAD3C2E-1728-47D7-82F8-BE3E0EC874D0}" presName="vertThree" presStyleCnt="0"/>
      <dgm:spPr/>
    </dgm:pt>
    <dgm:pt modelId="{43130DFF-2C57-4A05-AD0D-BDD4F7A2C831}" type="pres">
      <dgm:prSet presAssocID="{CCAD3C2E-1728-47D7-82F8-BE3E0EC874D0}" presName="txThree" presStyleLbl="node3" presStyleIdx="0" presStyleCnt="2" custScaleX="64044" custScaleY="74639" custLinFactNeighborX="2736" custLinFactNeighborY="-11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D27AB9-D54E-4400-913D-E0A33C0B2C7A}" type="pres">
      <dgm:prSet presAssocID="{CCAD3C2E-1728-47D7-82F8-BE3E0EC874D0}" presName="horzThree" presStyleCnt="0"/>
      <dgm:spPr/>
    </dgm:pt>
    <dgm:pt modelId="{4A6646A7-ED92-453F-BBD8-8A0BF10052D5}" type="pres">
      <dgm:prSet presAssocID="{0C26AA7A-F954-4396-ABB8-C55824399944}" presName="sibSpaceTwo" presStyleCnt="0"/>
      <dgm:spPr/>
    </dgm:pt>
    <dgm:pt modelId="{ADB0A5BA-59E6-4B1F-A6A4-4507FFA165B1}" type="pres">
      <dgm:prSet presAssocID="{61C8A547-322D-4902-9835-6C28AACA0860}" presName="vertTwo" presStyleCnt="0"/>
      <dgm:spPr/>
    </dgm:pt>
    <dgm:pt modelId="{BFD74B07-E6E2-44D6-869A-40DCE28BFEB1}" type="pres">
      <dgm:prSet presAssocID="{61C8A547-322D-4902-9835-6C28AACA0860}" presName="txTwo" presStyleLbl="node2" presStyleIdx="1" presStyleCnt="2" custScaleX="95810" custScaleY="78607" custLinFactNeighborX="809" custLinFactNeighborY="61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B98235-38C3-4A11-B236-20DE6A5645E8}" type="pres">
      <dgm:prSet presAssocID="{61C8A547-322D-4902-9835-6C28AACA0860}" presName="parTransTwo" presStyleCnt="0"/>
      <dgm:spPr/>
    </dgm:pt>
    <dgm:pt modelId="{BFE4D895-EF61-48A3-AD4D-83F23E63D5C8}" type="pres">
      <dgm:prSet presAssocID="{61C8A547-322D-4902-9835-6C28AACA0860}" presName="horzTwo" presStyleCnt="0"/>
      <dgm:spPr/>
    </dgm:pt>
    <dgm:pt modelId="{FDBF116B-F7E2-45F6-B879-03D0CBAB6A57}" type="pres">
      <dgm:prSet presAssocID="{0547C37B-34DE-4B7F-831A-EAD9847799FD}" presName="vertThree" presStyleCnt="0"/>
      <dgm:spPr/>
    </dgm:pt>
    <dgm:pt modelId="{A45CA95C-0A2A-48B7-A1B2-569DF5E06E03}" type="pres">
      <dgm:prSet presAssocID="{0547C37B-34DE-4B7F-831A-EAD9847799FD}" presName="txThree" presStyleLbl="node3" presStyleIdx="1" presStyleCnt="2" custAng="0" custScaleX="64873" custScaleY="65477" custLinFactNeighborX="-5135" custLinFactNeighborY="12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A3456-FD4A-4570-9A96-BE9623D39BBD}" type="pres">
      <dgm:prSet presAssocID="{0547C37B-34DE-4B7F-831A-EAD9847799FD}" presName="horzThree" presStyleCnt="0"/>
      <dgm:spPr/>
    </dgm:pt>
  </dgm:ptLst>
  <dgm:cxnLst>
    <dgm:cxn modelId="{C28F219A-1755-4025-A218-ACE3FA70F0AA}" type="presOf" srcId="{A2549B3C-7C75-4540-880F-435C514ADDD2}" destId="{1DF960B4-D178-4CDE-BF80-3E4F7E3AD800}" srcOrd="0" destOrd="0" presId="urn:microsoft.com/office/officeart/2005/8/layout/hierarchy4"/>
    <dgm:cxn modelId="{531262AD-6102-416D-99BD-9A36A143D7E4}" srcId="{A2549B3C-7C75-4540-880F-435C514ADDD2}" destId="{6C9C7DD0-3BE7-41B6-A611-D16FBF27C94C}" srcOrd="0" destOrd="0" parTransId="{07979113-DFAD-4D75-9D58-AA11C76D75CD}" sibTransId="{0C26AA7A-F954-4396-ABB8-C55824399944}"/>
    <dgm:cxn modelId="{426344C1-62F8-48D3-91E7-4A2F2936103A}" type="presOf" srcId="{6C9C7DD0-3BE7-41B6-A611-D16FBF27C94C}" destId="{FCEA0CBD-C49D-44B1-AB2D-8475CBA9D4F1}" srcOrd="0" destOrd="0" presId="urn:microsoft.com/office/officeart/2005/8/layout/hierarchy4"/>
    <dgm:cxn modelId="{F1DA6C9C-14F4-49B1-916A-642EEA969A9B}" srcId="{A2549B3C-7C75-4540-880F-435C514ADDD2}" destId="{61C8A547-322D-4902-9835-6C28AACA0860}" srcOrd="1" destOrd="0" parTransId="{A9609BB3-CA98-444C-86E2-7782775EB419}" sibTransId="{52F3B0C5-FA80-4355-B2FC-8433328B1C66}"/>
    <dgm:cxn modelId="{C7C5B2DB-2414-47D7-ACC5-1FD3F91D2C4C}" type="presOf" srcId="{61C8A547-322D-4902-9835-6C28AACA0860}" destId="{BFD74B07-E6E2-44D6-869A-40DCE28BFEB1}" srcOrd="0" destOrd="0" presId="urn:microsoft.com/office/officeart/2005/8/layout/hierarchy4"/>
    <dgm:cxn modelId="{90B14DAE-172A-4EB2-A9CA-8BF4CF41ACA9}" srcId="{6C9C7DD0-3BE7-41B6-A611-D16FBF27C94C}" destId="{CCAD3C2E-1728-47D7-82F8-BE3E0EC874D0}" srcOrd="0" destOrd="0" parTransId="{4F8F6A4D-FF97-47A3-AA15-3F03322E4DFF}" sibTransId="{99A39ECA-3AF5-4F54-B119-AA95615C13CC}"/>
    <dgm:cxn modelId="{804C3C52-311D-4242-BEFB-9FF3CAE14BD2}" srcId="{61C8A547-322D-4902-9835-6C28AACA0860}" destId="{0547C37B-34DE-4B7F-831A-EAD9847799FD}" srcOrd="0" destOrd="0" parTransId="{4923CB21-0021-450F-ACD2-35449DABA004}" sibTransId="{D48F92FC-F4E5-4DA8-A509-694C292D47BD}"/>
    <dgm:cxn modelId="{94D46C21-E8AC-490D-BA87-D5E227FB19C1}" srcId="{70E2D6A7-E3DB-4423-BBE3-930DE790A5CC}" destId="{A2549B3C-7C75-4540-880F-435C514ADDD2}" srcOrd="0" destOrd="0" parTransId="{410F29CE-A343-4992-9FEC-E393373D53E4}" sibTransId="{F6558BAF-C675-4AB4-BFF1-3BCE636904AF}"/>
    <dgm:cxn modelId="{E3D3F80B-B618-4EBF-933A-7631712EFE09}" type="presOf" srcId="{70E2D6A7-E3DB-4423-BBE3-930DE790A5CC}" destId="{151D62D6-78ED-4E34-929E-C98EA2CFFB90}" srcOrd="0" destOrd="0" presId="urn:microsoft.com/office/officeart/2005/8/layout/hierarchy4"/>
    <dgm:cxn modelId="{EF2F026A-F149-4E39-99B5-2C54A7D21F06}" type="presOf" srcId="{0547C37B-34DE-4B7F-831A-EAD9847799FD}" destId="{A45CA95C-0A2A-48B7-A1B2-569DF5E06E03}" srcOrd="0" destOrd="0" presId="urn:microsoft.com/office/officeart/2005/8/layout/hierarchy4"/>
    <dgm:cxn modelId="{61CDC2EE-85AD-4974-8C87-51AB724FA988}" type="presOf" srcId="{CCAD3C2E-1728-47D7-82F8-BE3E0EC874D0}" destId="{43130DFF-2C57-4A05-AD0D-BDD4F7A2C831}" srcOrd="0" destOrd="0" presId="urn:microsoft.com/office/officeart/2005/8/layout/hierarchy4"/>
    <dgm:cxn modelId="{8E8A3C0C-CB67-48D9-BCDC-76537EA9F1A1}" type="presParOf" srcId="{151D62D6-78ED-4E34-929E-C98EA2CFFB90}" destId="{E3DC1EEB-DEE7-4D9C-9E5F-F336259DB045}" srcOrd="0" destOrd="0" presId="urn:microsoft.com/office/officeart/2005/8/layout/hierarchy4"/>
    <dgm:cxn modelId="{D5C0C64C-5713-4F88-B865-A41F8279E0BB}" type="presParOf" srcId="{E3DC1EEB-DEE7-4D9C-9E5F-F336259DB045}" destId="{1DF960B4-D178-4CDE-BF80-3E4F7E3AD800}" srcOrd="0" destOrd="0" presId="urn:microsoft.com/office/officeart/2005/8/layout/hierarchy4"/>
    <dgm:cxn modelId="{36D33AC3-8951-4208-9D12-296899808E22}" type="presParOf" srcId="{E3DC1EEB-DEE7-4D9C-9E5F-F336259DB045}" destId="{4DF6865A-39D5-4DB0-BE53-F50B09ADC8CC}" srcOrd="1" destOrd="0" presId="urn:microsoft.com/office/officeart/2005/8/layout/hierarchy4"/>
    <dgm:cxn modelId="{7874094D-3C9E-4E19-B2F1-E97C171D1459}" type="presParOf" srcId="{E3DC1EEB-DEE7-4D9C-9E5F-F336259DB045}" destId="{4AEE75CC-1117-49C1-BD3F-7C8EA9E017FC}" srcOrd="2" destOrd="0" presId="urn:microsoft.com/office/officeart/2005/8/layout/hierarchy4"/>
    <dgm:cxn modelId="{40174836-6996-450C-9106-A4202DC2E731}" type="presParOf" srcId="{4AEE75CC-1117-49C1-BD3F-7C8EA9E017FC}" destId="{AB9689CB-C762-4DC2-B34B-0537B8E6B795}" srcOrd="0" destOrd="0" presId="urn:microsoft.com/office/officeart/2005/8/layout/hierarchy4"/>
    <dgm:cxn modelId="{307B4D4A-CD42-4DBF-9230-B6FEB2DC9A3A}" type="presParOf" srcId="{AB9689CB-C762-4DC2-B34B-0537B8E6B795}" destId="{FCEA0CBD-C49D-44B1-AB2D-8475CBA9D4F1}" srcOrd="0" destOrd="0" presId="urn:microsoft.com/office/officeart/2005/8/layout/hierarchy4"/>
    <dgm:cxn modelId="{FCFED484-502E-4AFC-9ECF-D5FDBF1AE435}" type="presParOf" srcId="{AB9689CB-C762-4DC2-B34B-0537B8E6B795}" destId="{E56D9BF8-28A8-4180-8DF6-6E2A946C14A5}" srcOrd="1" destOrd="0" presId="urn:microsoft.com/office/officeart/2005/8/layout/hierarchy4"/>
    <dgm:cxn modelId="{0882A0E0-C08E-4B51-9C38-D4CF525BAD34}" type="presParOf" srcId="{AB9689CB-C762-4DC2-B34B-0537B8E6B795}" destId="{F624D145-5ED3-46A7-A9FE-7DA8003F3D1A}" srcOrd="2" destOrd="0" presId="urn:microsoft.com/office/officeart/2005/8/layout/hierarchy4"/>
    <dgm:cxn modelId="{11817AFA-8CAC-48CF-9A73-00B818A422F1}" type="presParOf" srcId="{F624D145-5ED3-46A7-A9FE-7DA8003F3D1A}" destId="{7CCF9463-2D5A-4198-B371-4132C731AEEA}" srcOrd="0" destOrd="0" presId="urn:microsoft.com/office/officeart/2005/8/layout/hierarchy4"/>
    <dgm:cxn modelId="{3463155F-B18A-45C3-A6E9-86122A894FBA}" type="presParOf" srcId="{7CCF9463-2D5A-4198-B371-4132C731AEEA}" destId="{43130DFF-2C57-4A05-AD0D-BDD4F7A2C831}" srcOrd="0" destOrd="0" presId="urn:microsoft.com/office/officeart/2005/8/layout/hierarchy4"/>
    <dgm:cxn modelId="{6C5D2DAD-DFFD-402B-AD20-B91DA6EC54A7}" type="presParOf" srcId="{7CCF9463-2D5A-4198-B371-4132C731AEEA}" destId="{2AD27AB9-D54E-4400-913D-E0A33C0B2C7A}" srcOrd="1" destOrd="0" presId="urn:microsoft.com/office/officeart/2005/8/layout/hierarchy4"/>
    <dgm:cxn modelId="{EB56C222-0D81-4E07-BCD8-D7E140EACA84}" type="presParOf" srcId="{4AEE75CC-1117-49C1-BD3F-7C8EA9E017FC}" destId="{4A6646A7-ED92-453F-BBD8-8A0BF10052D5}" srcOrd="1" destOrd="0" presId="urn:microsoft.com/office/officeart/2005/8/layout/hierarchy4"/>
    <dgm:cxn modelId="{15CAF8D3-AF41-4935-97BB-266B14A0E5B2}" type="presParOf" srcId="{4AEE75CC-1117-49C1-BD3F-7C8EA9E017FC}" destId="{ADB0A5BA-59E6-4B1F-A6A4-4507FFA165B1}" srcOrd="2" destOrd="0" presId="urn:microsoft.com/office/officeart/2005/8/layout/hierarchy4"/>
    <dgm:cxn modelId="{EFA3E3C9-EEC6-4AE0-9EEA-21E0F3B49927}" type="presParOf" srcId="{ADB0A5BA-59E6-4B1F-A6A4-4507FFA165B1}" destId="{BFD74B07-E6E2-44D6-869A-40DCE28BFEB1}" srcOrd="0" destOrd="0" presId="urn:microsoft.com/office/officeart/2005/8/layout/hierarchy4"/>
    <dgm:cxn modelId="{A16CEF36-0C0E-4B67-A9F0-BD5D2FF9D965}" type="presParOf" srcId="{ADB0A5BA-59E6-4B1F-A6A4-4507FFA165B1}" destId="{01B98235-38C3-4A11-B236-20DE6A5645E8}" srcOrd="1" destOrd="0" presId="urn:microsoft.com/office/officeart/2005/8/layout/hierarchy4"/>
    <dgm:cxn modelId="{68D0B7C7-8925-40FA-BC2A-B2B518572F46}" type="presParOf" srcId="{ADB0A5BA-59E6-4B1F-A6A4-4507FFA165B1}" destId="{BFE4D895-EF61-48A3-AD4D-83F23E63D5C8}" srcOrd="2" destOrd="0" presId="urn:microsoft.com/office/officeart/2005/8/layout/hierarchy4"/>
    <dgm:cxn modelId="{CCF15002-754E-4312-83FB-15D513A04D9E}" type="presParOf" srcId="{BFE4D895-EF61-48A3-AD4D-83F23E63D5C8}" destId="{FDBF116B-F7E2-45F6-B879-03D0CBAB6A57}" srcOrd="0" destOrd="0" presId="urn:microsoft.com/office/officeart/2005/8/layout/hierarchy4"/>
    <dgm:cxn modelId="{98C3779F-BBC7-4E59-900E-10B79B96AC36}" type="presParOf" srcId="{FDBF116B-F7E2-45F6-B879-03D0CBAB6A57}" destId="{A45CA95C-0A2A-48B7-A1B2-569DF5E06E03}" srcOrd="0" destOrd="0" presId="urn:microsoft.com/office/officeart/2005/8/layout/hierarchy4"/>
    <dgm:cxn modelId="{B8F24811-C540-46B9-80CE-CC51A1E2EAC2}" type="presParOf" srcId="{FDBF116B-F7E2-45F6-B879-03D0CBAB6A57}" destId="{D7BA3456-FD4A-4570-9A96-BE9623D39B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F43D4-739C-40CF-8E88-98EC854D99C8}">
      <dsp:nvSpPr>
        <dsp:cNvPr id="0" name=""/>
        <dsp:cNvSpPr/>
      </dsp:nvSpPr>
      <dsp:spPr>
        <a:xfrm>
          <a:off x="0" y="642336"/>
          <a:ext cx="8040285" cy="3748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Субсидия на выполнение муниципального задания</a:t>
          </a:r>
          <a:r>
            <a:rPr lang="ru-RU" sz="3600" kern="1200" dirty="0" smtClean="0"/>
            <a:t>- </a:t>
          </a:r>
          <a:r>
            <a:rPr lang="ru-RU" sz="3600" b="1" kern="1200" dirty="0" smtClean="0"/>
            <a:t> </a:t>
          </a:r>
          <a:br>
            <a:rPr lang="ru-RU" sz="3600" b="1" kern="1200" dirty="0" smtClean="0"/>
          </a:br>
          <a:r>
            <a:rPr lang="ru-RU" sz="3600" b="1" kern="1200" dirty="0" smtClean="0"/>
            <a:t/>
          </a:r>
          <a:br>
            <a:rPr lang="ru-RU" sz="3600" b="1" kern="1200" dirty="0" smtClean="0"/>
          </a:br>
          <a:r>
            <a:rPr lang="en-US" sz="3600" b="1" kern="1200" dirty="0" smtClean="0"/>
            <a:t>8 533 911</a:t>
          </a:r>
          <a:r>
            <a:rPr lang="ru-RU" sz="3600" b="1" kern="1200" dirty="0" smtClean="0"/>
            <a:t>,71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Исполнение:  94 %</a:t>
          </a:r>
          <a:endParaRPr lang="ru-RU" sz="3600" kern="1200" dirty="0"/>
        </a:p>
      </dsp:txBody>
      <dsp:txXfrm>
        <a:off x="0" y="642336"/>
        <a:ext cx="8040285" cy="37485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F960B4-D178-4CDE-BF80-3E4F7E3AD800}">
      <dsp:nvSpPr>
        <dsp:cNvPr id="0" name=""/>
        <dsp:cNvSpPr/>
      </dsp:nvSpPr>
      <dsp:spPr>
        <a:xfrm>
          <a:off x="0" y="0"/>
          <a:ext cx="8350835" cy="17400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solidFill>
                <a:schemeClr val="tx2"/>
              </a:solidFill>
            </a:rPr>
            <a:t>Субсидии на иные цели </a:t>
          </a:r>
          <a:r>
            <a:rPr lang="ru-RU" sz="2400" kern="1200" dirty="0" smtClean="0">
              <a:solidFill>
                <a:schemeClr val="tx2"/>
              </a:solidFill>
            </a:rPr>
            <a:t>– 697 440 рублей</a:t>
          </a:r>
          <a:r>
            <a:rPr lang="ru-RU" sz="2400" b="1" kern="1200" dirty="0" smtClean="0">
              <a:solidFill>
                <a:schemeClr val="tx2"/>
              </a:solidFill>
            </a:rPr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Исполнение: 87%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0" y="0"/>
        <a:ext cx="8350835" cy="1740029"/>
      </dsp:txXfrm>
    </dsp:sp>
    <dsp:sp modelId="{FCEA0CBD-C49D-44B1-AB2D-8475CBA9D4F1}">
      <dsp:nvSpPr>
        <dsp:cNvPr id="0" name=""/>
        <dsp:cNvSpPr/>
      </dsp:nvSpPr>
      <dsp:spPr>
        <a:xfrm>
          <a:off x="71444" y="1703639"/>
          <a:ext cx="4081354" cy="2539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на реализацию МП  «Защита населения и территорий Суворовского района от чрезвычайных ситуаций, обеспечение пожарной безопасности и безопасности людей на водных объектах»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22 500,00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Исполнение: 75%</a:t>
          </a:r>
          <a:endParaRPr lang="ru-RU" sz="1400" kern="1200" dirty="0"/>
        </a:p>
      </dsp:txBody>
      <dsp:txXfrm>
        <a:off x="71444" y="1703639"/>
        <a:ext cx="4081354" cy="2539517"/>
      </dsp:txXfrm>
    </dsp:sp>
    <dsp:sp modelId="{43130DFF-2C57-4A05-AD0D-BDD4F7A2C831}">
      <dsp:nvSpPr>
        <dsp:cNvPr id="0" name=""/>
        <dsp:cNvSpPr/>
      </dsp:nvSpPr>
      <dsp:spPr>
        <a:xfrm>
          <a:off x="857268" y="4357708"/>
          <a:ext cx="2613862" cy="1857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на реализацию МП  Организация и обеспечение отдыха и оздоровления детей»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96886,37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Исполнение: 99 %</a:t>
          </a:r>
          <a:endParaRPr lang="ru-RU" sz="1400" kern="1200" dirty="0"/>
        </a:p>
      </dsp:txBody>
      <dsp:txXfrm>
        <a:off x="857268" y="4357708"/>
        <a:ext cx="2613862" cy="1857466"/>
      </dsp:txXfrm>
    </dsp:sp>
    <dsp:sp modelId="{BFD74B07-E6E2-44D6-869A-40DCE28BFEB1}">
      <dsp:nvSpPr>
        <dsp:cNvPr id="0" name=""/>
        <dsp:cNvSpPr/>
      </dsp:nvSpPr>
      <dsp:spPr>
        <a:xfrm>
          <a:off x="4447900" y="2031902"/>
          <a:ext cx="3910345" cy="1956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на реализацию МП «Повышение общественной безопасности населения и развитие местного самоуправления в Суворовском районе»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81686,26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Исполнение: 83,3 %  </a:t>
          </a:r>
          <a:endParaRPr lang="ru-RU" sz="1400" kern="1200" dirty="0"/>
        </a:p>
      </dsp:txBody>
      <dsp:txXfrm>
        <a:off x="4447900" y="2031902"/>
        <a:ext cx="3910345" cy="1956214"/>
      </dsp:txXfrm>
    </dsp:sp>
    <dsp:sp modelId="{A45CA95C-0A2A-48B7-A1B2-569DF5E06E03}">
      <dsp:nvSpPr>
        <dsp:cNvPr id="0" name=""/>
        <dsp:cNvSpPr/>
      </dsp:nvSpPr>
      <dsp:spPr>
        <a:xfrm>
          <a:off x="4857790" y="4357683"/>
          <a:ext cx="2647696" cy="16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Субсидия на реализацию МП «Развитие образования Суворовского района» из средств Тульской области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406404,62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Исполнение: 86%</a:t>
          </a:r>
          <a:endParaRPr lang="ru-RU" sz="1400" kern="1200" dirty="0"/>
        </a:p>
      </dsp:txBody>
      <dsp:txXfrm>
        <a:off x="4857790" y="4357683"/>
        <a:ext cx="2647696" cy="162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09DAB-8D65-4217-B5E1-C02A5803C333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A0E61-0CF4-4750-89A6-0A81CCD5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0E61-0CF4-4750-89A6-0A81CCD576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7C7724-0D16-49D6-927E-9F777C020F44}" type="datetimeFigureOut">
              <a:rPr lang="ru-RU" smtClean="0"/>
              <a:pPr/>
              <a:t>29.07.2016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237A31-2168-425E-B371-9DCF3AE89E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3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</a:t>
            </a:r>
            <a:b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творческого развития и гуманитарного образования»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474087"/>
            <a:ext cx="7858180" cy="33123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Публичный доклад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Сорокиной Натальи Александровны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07735" y="2780928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Учебная деятельность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Admin\Рабочий стол\Твит\DSC_0136-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26030">
            <a:off x="166736" y="1184894"/>
            <a:ext cx="3914839" cy="269667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Твит\IMG_59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3521075" cy="2640806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субботник\IMG_1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716788" y="-12016496"/>
            <a:ext cx="3571900" cy="258629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субботник\печать\Image-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5229">
            <a:off x="397821" y="3820270"/>
            <a:ext cx="3752850" cy="237172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субботник\печать\18052014_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2650">
            <a:off x="4303693" y="3712188"/>
            <a:ext cx="3819811" cy="267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805827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438"/>
            <a:ext cx="8229600" cy="7841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Мастер-классы</a:t>
            </a:r>
            <a:endParaRPr lang="ru-RU" dirty="0"/>
          </a:p>
        </p:txBody>
      </p:sp>
      <p:pic>
        <p:nvPicPr>
          <p:cNvPr id="3075" name="Picture 3" descr="C:\Documents and Settings\Admin\Рабочий стол\Твит\DSC_015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3263901" cy="2286016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субботник\печать\визитка1\13052014_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2966">
            <a:off x="346720" y="3048593"/>
            <a:ext cx="2399400" cy="3600000"/>
          </a:xfrm>
          <a:prstGeom prst="rect">
            <a:avLst/>
          </a:prstGeom>
          <a:noFill/>
        </p:spPr>
      </p:pic>
      <p:pic>
        <p:nvPicPr>
          <p:cNvPr id="3080" name="Picture 8" descr="C:\Documents and Settings\Admin\Рабочий стол\субботник\печать\13052014_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7692">
            <a:off x="5169808" y="4141597"/>
            <a:ext cx="3688895" cy="2571768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Твит\20160302_171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286124"/>
            <a:ext cx="3529073" cy="2314530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Твит\DSC_01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7166"/>
            <a:ext cx="433819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4785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«ЦТР и ГО»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конкурсных мероприятиях различного уровня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28596" y="1996827"/>
          <a:ext cx="8001058" cy="4031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607123"/>
                <a:gridCol w="492245"/>
                <a:gridCol w="499945"/>
                <a:gridCol w="499945"/>
                <a:gridCol w="462723"/>
                <a:gridCol w="462723"/>
                <a:gridCol w="464006"/>
                <a:gridCol w="464006"/>
                <a:gridCol w="464006"/>
                <a:gridCol w="464006"/>
                <a:gridCol w="432559"/>
                <a:gridCol w="550647"/>
                <a:gridCol w="550647"/>
                <a:gridCol w="576959"/>
                <a:gridCol w="576959"/>
                <a:gridCol w="432559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dirty="0">
                          <a:effectLst/>
                        </a:rPr>
                        <a:t>Уровень мероприятия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10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Международный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Всероссийский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Областной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Районный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конкурсов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участников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призовых мест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</a:tr>
              <a:tr h="545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Количество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9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конкурсов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участников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призовых мест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конкурсов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участников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призовых мест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конкурсов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участников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призовых мест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конкурсов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участников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призовых мест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2015</a:t>
                      </a: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848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r>
                        <a:rPr lang="en-US" sz="11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6369">
                <a:tc grid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solidFill>
                          <a:srgbClr val="99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CC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654215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8036396" cy="109607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Разработано </a:t>
            </a:r>
            <a:r>
              <a:rPr lang="ru-RU" dirty="0" smtClean="0"/>
              <a:t>18 сценариев мероприятий, по которым были проведены районные массовые мероприятия, открытия выставок, отчетные концерты, конкурсы, кукольные спектакли</a:t>
            </a:r>
            <a:endParaRPr lang="ru-RU" dirty="0"/>
          </a:p>
        </p:txBody>
      </p:sp>
      <p:pic>
        <p:nvPicPr>
          <p:cNvPr id="4098" name="Picture 2" descr="C:\Documents and Settings\Admin\Рабочий стол\Твит\IMG_61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0752">
            <a:off x="198424" y="1569575"/>
            <a:ext cx="2928958" cy="2196719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Твит\IMG_59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1285860"/>
            <a:ext cx="2071702" cy="2214578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субботник\печать\_DSC4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357298"/>
            <a:ext cx="3701731" cy="2538392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субботник\печать\визитка1\Поход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4436">
            <a:off x="3643659" y="4182883"/>
            <a:ext cx="3788090" cy="2515884"/>
          </a:xfrm>
          <a:prstGeom prst="rect">
            <a:avLst/>
          </a:prstGeom>
          <a:noFill/>
        </p:spPr>
      </p:pic>
      <p:pic>
        <p:nvPicPr>
          <p:cNvPr id="18" name="Picture 6" descr="C:\Documents and Settings\Admin\Рабочий стол\Твит\IMG_59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4932">
            <a:off x="309175" y="4102122"/>
            <a:ext cx="3612865" cy="2500306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субботник\печать\визитка1\13052014_0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222" y="3286125"/>
            <a:ext cx="2786778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01580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789"/>
            <a:ext cx="8229600" cy="79888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8753" y="589954"/>
            <a:ext cx="25306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026537" y="869915"/>
            <a:ext cx="28083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Организационно - массовая деятельность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9978" y="1221425"/>
            <a:ext cx="2556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385762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Хозяйственная </a:t>
            </a:r>
          </a:p>
          <a:p>
            <a:pPr algn="ctr"/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</a:t>
            </a:r>
            <a:endParaRPr lang="ru-RU" u="sng" dirty="0"/>
          </a:p>
        </p:txBody>
      </p:sp>
      <p:pic>
        <p:nvPicPr>
          <p:cNvPr id="6" name="Picture 2" descr="C:\Documents and Settings\Admin\Рабочий стол\Твит\DSC_0040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2606306" cy="228758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Твит\IMG_2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2857520" cy="2214577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Твит\IMG_5951.jpg"/>
          <p:cNvPicPr>
            <a:picLocks noChangeAspect="1" noChangeArrowheads="1"/>
          </p:cNvPicPr>
          <p:nvPr/>
        </p:nvPicPr>
        <p:blipFill>
          <a:blip r:embed="rId4" cstate="print"/>
          <a:srcRect l="7692" b="14530"/>
          <a:stretch>
            <a:fillRect/>
          </a:stretch>
        </p:blipFill>
        <p:spPr bwMode="auto">
          <a:xfrm>
            <a:off x="2928926" y="4500570"/>
            <a:ext cx="3071834" cy="214314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субботник\консультации методиста\IMG_8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3116"/>
            <a:ext cx="2857520" cy="2019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4775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штатного расписания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29000"/>
            <a:ext cx="7858180" cy="2697164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85010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Штатные единицы (согласно штатного расписания на 30.12.2015)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ед.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них педагогические работники – 23,9 ед.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Фонд оплаты труда (на 30.12.2015) – 6332,7 тыс.руб.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Фактическая численность сотрудников (на 30.12.2015) – 36 чел.;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них: 23 чел. – штатные сотрудники.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Характеристика педагогического состава</a:t>
            </a:r>
          </a:p>
          <a:p>
            <a:pPr lvl="2" algn="just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имеют высшее образование – 61 %</a:t>
            </a:r>
          </a:p>
          <a:p>
            <a:pPr algn="ctr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имеют высшую и первую квалификационную категорию – 60 %</a:t>
            </a:r>
          </a:p>
          <a:p>
            <a:pPr algn="ctr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имеют стаж работы от 10 лет и более – 60 %</a:t>
            </a:r>
          </a:p>
          <a:p>
            <a:pPr algn="ctr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имеют  награды и звания – 68 % </a:t>
            </a:r>
          </a:p>
          <a:p>
            <a:pPr algn="just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50912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011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Финансовое </a:t>
            </a:r>
            <a:r>
              <a:rPr lang="ru-RU" sz="2200" b="1" dirty="0">
                <a:solidFill>
                  <a:srgbClr val="FF0000"/>
                </a:solidFill>
              </a:rPr>
              <a:t>обеспечение из бюджета </a:t>
            </a:r>
            <a:r>
              <a:rPr lang="ru-RU" sz="2200" b="1" dirty="0" smtClean="0">
                <a:solidFill>
                  <a:srgbClr val="FF0000"/>
                </a:solidFill>
              </a:rPr>
              <a:t>МО Суворовского района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u="sng" dirty="0">
                <a:solidFill>
                  <a:srgbClr val="FF0000"/>
                </a:solidFill>
              </a:rPr>
              <a:t>на </a:t>
            </a:r>
            <a:r>
              <a:rPr lang="ru-RU" sz="2200" b="1" u="sng" dirty="0" smtClean="0">
                <a:solidFill>
                  <a:srgbClr val="FF0000"/>
                </a:solidFill>
              </a:rPr>
              <a:t>2015 год – 9 067 400 руб.</a:t>
            </a:r>
            <a:br>
              <a:rPr lang="ru-RU" sz="2200" b="1" u="sng" dirty="0" smtClean="0">
                <a:solidFill>
                  <a:srgbClr val="FF0000"/>
                </a:solidFill>
              </a:rPr>
            </a:br>
            <a:r>
              <a:rPr lang="ru-RU" sz="2200" b="1" u="sng" dirty="0" smtClean="0">
                <a:solidFill>
                  <a:srgbClr val="FF0000"/>
                </a:solidFill>
              </a:rPr>
              <a:t>Исполнение: 94 </a:t>
            </a:r>
            <a:r>
              <a:rPr lang="ru-RU" sz="3100" b="1" u="sng" dirty="0" smtClean="0">
                <a:solidFill>
                  <a:srgbClr val="FF0000"/>
                </a:solidFill>
              </a:rPr>
              <a:t>%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74588"/>
          <a:ext cx="804389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27966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500066"/>
          <a:ext cx="8358246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15842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85921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760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лицензии №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0133/01632,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июня 2013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инспекцией Тульской области по надзору и контролю в сфере образования,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ДОД «ЦТР и ГО»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образовательную деятельность по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направленностям: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Художественно-эстетическая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работало 38 детских объединений, в которых занимались 1183 обучающихся в возрасте от 5 до 18 лет, из них: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766 девочек и  417 мальчиков;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5-9 лет: 501чел.</a:t>
            </a:r>
          </a:p>
          <a:p>
            <a:pPr algn="just"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10-14 лет: 454  чел.</a:t>
            </a:r>
          </a:p>
          <a:p>
            <a:pPr lvl="0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15-17 лет: 171 чел.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открыто 4 новых объединения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Твит\IMG_26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868" y="4513811"/>
            <a:ext cx="3429024" cy="2283317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Твит\20160309_172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928934"/>
            <a:ext cx="3327430" cy="1871679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субботник\IMG_1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116800" y="-13030200"/>
            <a:ext cx="2828772" cy="188584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субботник\отчетная выставка в музее\IMG_8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928670"/>
            <a:ext cx="2992387" cy="2244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82201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контингента обучающихся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Возрастной состав обучающихся на 30.12.15г.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Численность обучающихся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 них девочек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до  5 лет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5-9 лет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10-14 лет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15-18 лет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766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6372" y="4500570"/>
            <a:ext cx="83840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Анализ контингента обучающихся свидетельствует о преобладании девочек среди обучающихся, а также возрастного диапазона детей от 5-9 лет;  преобладании контингента первого года обучения, наличии 4%, от общего количества обучающихся детей с ограниченными возможностями здоровья; сохранности контингента обучающихся в детских объединениях  на 30.12.2015 г. – 96% (в соответствии с записями в журнале учета работы педагога дополнительного образования в объединении и календарно-тематическими планами дополнительных </a:t>
            </a:r>
            <a:r>
              <a:rPr lang="ru-RU" sz="1600" dirty="0" err="1" smtClean="0"/>
              <a:t>общеразвивающих</a:t>
            </a:r>
            <a:r>
              <a:rPr lang="ru-RU" sz="1600" dirty="0" smtClean="0"/>
              <a:t> программ).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07258701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Охват детей в объединениях по каждому уровню и направленности дополнительных общеобразовательных программ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Всего обучающихся – 1096 человек (бюджет), из них по направленностям:</a:t>
            </a:r>
          </a:p>
          <a:p>
            <a:r>
              <a:rPr lang="ru-RU" i="1" dirty="0" smtClean="0"/>
              <a:t>Художественно-эстетическая направленность –615(56%)</a:t>
            </a:r>
            <a:endParaRPr lang="ru-RU" dirty="0" smtClean="0"/>
          </a:p>
          <a:p>
            <a:r>
              <a:rPr lang="ru-RU" i="1" dirty="0" smtClean="0"/>
              <a:t>Социально-педагогическая направленность –353(32%)</a:t>
            </a:r>
            <a:endParaRPr lang="ru-RU" dirty="0" smtClean="0"/>
          </a:p>
          <a:p>
            <a:r>
              <a:rPr lang="ru-RU" i="1" dirty="0" smtClean="0"/>
              <a:t>Физкультурно-спортивная направленность –103 (10%)</a:t>
            </a:r>
            <a:endParaRPr lang="ru-RU" dirty="0" smtClean="0"/>
          </a:p>
          <a:p>
            <a:r>
              <a:rPr lang="ru-RU" i="1" dirty="0" smtClean="0"/>
              <a:t>Туристско-краеведческая направленность –25 (2%)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 уровням реализации:</a:t>
            </a:r>
          </a:p>
          <a:p>
            <a:r>
              <a:rPr lang="ru-RU" i="1" dirty="0" smtClean="0"/>
              <a:t>Основное общее образование –525 (48%)</a:t>
            </a:r>
            <a:endParaRPr lang="ru-RU" dirty="0" smtClean="0"/>
          </a:p>
          <a:p>
            <a:r>
              <a:rPr lang="ru-RU" i="1" dirty="0" smtClean="0"/>
              <a:t>Среднее (полное) общее образование –215(20%)</a:t>
            </a:r>
            <a:endParaRPr lang="ru-RU" dirty="0" smtClean="0"/>
          </a:p>
          <a:p>
            <a:r>
              <a:rPr lang="ru-RU" i="1" dirty="0" smtClean="0"/>
              <a:t>Начальное общее образование- 182 (17%)</a:t>
            </a:r>
            <a:endParaRPr lang="ru-RU" dirty="0" smtClean="0"/>
          </a:p>
          <a:p>
            <a:r>
              <a:rPr lang="ru-RU" i="1" dirty="0" smtClean="0"/>
              <a:t>Дошкольное образование – 174 (15%)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93 детей (7%) – обучающиеся на платной основе (дополнительные </a:t>
            </a:r>
            <a:r>
              <a:rPr lang="ru-RU" dirty="0" err="1" smtClean="0"/>
              <a:t>общеразвивающие</a:t>
            </a:r>
            <a:r>
              <a:rPr lang="ru-RU" dirty="0" smtClean="0"/>
              <a:t> программы «Ритмика и танец», «Танец и ритмика»).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6372" y="4500570"/>
            <a:ext cx="8384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07258701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Анализ контингента педагогического состава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235745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Общее количество педагогических работников: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6373" y="3429000"/>
            <a:ext cx="77789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Анализ  уровня образования педагогических работников показал, что 61% педагогов дополнительного образования имеют высшее образование.</a:t>
            </a:r>
          </a:p>
          <a:p>
            <a:pPr algn="just"/>
            <a:r>
              <a:rPr lang="ru-RU" sz="1400" dirty="0" smtClean="0"/>
              <a:t>Динамика квалификационного уровня в течение 3 последних лет свидетельствует о наличии устойчивой тенденции к подтверждению высшей квалификационной категории. Доля штатных педагогов, не имеющих квалификационную категорию - 40%; доля педагогов, имеющих первую квалификационную категорию - 10%; доля педагогов, имеющих высшую квалификационную категорию - 50%.</a:t>
            </a:r>
          </a:p>
          <a:p>
            <a:pPr algn="just"/>
            <a:r>
              <a:rPr lang="ru-RU" sz="1400" dirty="0" smtClean="0"/>
              <a:t>Количество совместителей на протяжении последних лет остается стабильным и составляет 36 % основного состава, из них 88% имеют высшее образование и 37% высшую квалификационную категорию. При этом 83 % совместителей работают в МБОУ ДОД «ЦТР и ГО» свыше 3лет. </a:t>
            </a:r>
          </a:p>
          <a:p>
            <a:pPr algn="just"/>
            <a:r>
              <a:rPr lang="ru-RU" sz="1400" dirty="0" smtClean="0"/>
              <a:t>По 10% педагогов дополнительного образования имеет стаж от 10 до 20 лет и от 5 до 10 лет. 40% педагогов имеют стаж более 20 лет.</a:t>
            </a:r>
          </a:p>
          <a:p>
            <a:pPr algn="just"/>
            <a:r>
              <a:rPr lang="ru-RU" sz="1400" dirty="0" smtClean="0"/>
              <a:t>          Среди штатных работников наибольший % педагогов имеет возраст от 31 до 40 лет, среди совместителей – от 41 до 50 лет.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97000"/>
          <a:ext cx="6786610" cy="1978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058"/>
                <a:gridCol w="3185552"/>
              </a:tblGrid>
              <a:tr h="317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                Из них штатных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Педагоги дополнительного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Из них штатных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2587015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3181</TotalTime>
  <Words>786</Words>
  <Application>Microsoft Office PowerPoint</Application>
  <PresentationFormat>Экран (4:3)</PresentationFormat>
  <Paragraphs>155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Муниципальное бюджетное образовательное учреждение дополнительного образования  «Центр творческого развития и гуманитарного образования»</vt:lpstr>
      <vt:lpstr>Основные направления деятельности учреждения</vt:lpstr>
      <vt:lpstr>Характеристика штатного расписания</vt:lpstr>
      <vt:lpstr>     Финансовое обеспечение из бюджета МО Суворовского района  на 2015 год – 9 067 400 руб. Исполнение: 94 % </vt:lpstr>
      <vt:lpstr>Слайд 5</vt:lpstr>
      <vt:lpstr> Дополнительное образование детей  </vt:lpstr>
      <vt:lpstr> Анализ контингента обучающихся Возрастной состав обучающихся на 30.12.15г. </vt:lpstr>
      <vt:lpstr>  Охват детей в объединениях по каждому уровню и направленности дополнительных общеобразовательных программ</vt:lpstr>
      <vt:lpstr> Анализ контингента педагогического состава </vt:lpstr>
      <vt:lpstr>Учебная деятельность </vt:lpstr>
      <vt:lpstr>Мастер-классы</vt:lpstr>
      <vt:lpstr>Участие обучающихся  МБОУ ДО «ЦТР и ГО» в конкурсных мероприятиях различного уровня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279</cp:revision>
  <dcterms:created xsi:type="dcterms:W3CDTF">2014-03-27T06:36:40Z</dcterms:created>
  <dcterms:modified xsi:type="dcterms:W3CDTF">2016-07-29T10:59:47Z</dcterms:modified>
</cp:coreProperties>
</file>